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4" r:id="rId8"/>
    <p:sldId id="265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F222431-5EFF-4282-A86D-F9CB832DDE9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B92909-AE1F-4981-A974-17405FC1DA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487" y="0"/>
            <a:ext cx="102789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Menomonee River Fish Sampling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Steve Van </a:t>
            </a:r>
            <a:r>
              <a:rPr lang="en-US" dirty="0" err="1" smtClean="0">
                <a:solidFill>
                  <a:schemeClr val="bg1"/>
                </a:solidFill>
              </a:rPr>
              <a:t>Alstine</a:t>
            </a:r>
            <a:r>
              <a:rPr lang="en-US" dirty="0" smtClean="0">
                <a:solidFill>
                  <a:schemeClr val="bg1"/>
                </a:solidFill>
              </a:rPr>
              <a:t>, Chris </a:t>
            </a:r>
            <a:r>
              <a:rPr lang="en-US" dirty="0" err="1" smtClean="0">
                <a:solidFill>
                  <a:schemeClr val="bg1"/>
                </a:solidFill>
              </a:rPr>
              <a:t>Manteufel</a:t>
            </a:r>
            <a:r>
              <a:rPr lang="en-US" dirty="0" smtClean="0">
                <a:solidFill>
                  <a:schemeClr val="bg1"/>
                </a:solidFill>
              </a:rPr>
              <a:t>, Tommy Jones, Travis Brunner, Kathryn Leistekow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and</a:t>
            </a:r>
            <a:br>
              <a:rPr lang="en-US" dirty="0" smtClean="0"/>
            </a:br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Menomonee River</a:t>
            </a:r>
          </a:p>
          <a:p>
            <a:pPr lvl="1"/>
            <a:r>
              <a:rPr lang="en-US" dirty="0" smtClean="0"/>
              <a:t>Tributary to the Milwaukee River which eventually flows into Lake Michigan </a:t>
            </a:r>
          </a:p>
          <a:p>
            <a:pPr lvl="1"/>
            <a:r>
              <a:rPr lang="en-US" dirty="0" smtClean="0"/>
              <a:t>Used for docking and shipping in the Menomonee Valley </a:t>
            </a:r>
          </a:p>
          <a:p>
            <a:pPr lvl="1"/>
            <a:r>
              <a:rPr lang="en-US" dirty="0" smtClean="0"/>
              <a:t>Flashy flow pattern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and </a:t>
            </a:r>
            <a:br>
              <a:rPr lang="en-US" dirty="0" smtClean="0"/>
            </a:br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 has been measured in the past </a:t>
            </a:r>
          </a:p>
          <a:p>
            <a:r>
              <a:rPr lang="en-US" dirty="0" smtClean="0"/>
              <a:t>Similar methods have been used by WLC students in the past </a:t>
            </a:r>
          </a:p>
          <a:p>
            <a:r>
              <a:rPr lang="en-US" dirty="0" smtClean="0"/>
              <a:t>Testing is done twice annually (once in the fall and once in the spring)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2411" t="24911"/>
          <a:stretch/>
        </p:blipFill>
        <p:spPr bwMode="auto">
          <a:xfrm>
            <a:off x="-19318" y="23018"/>
            <a:ext cx="9163318" cy="5539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2411" t="24555"/>
          <a:stretch/>
        </p:blipFill>
        <p:spPr bwMode="auto">
          <a:xfrm>
            <a:off x="-9659" y="3429000"/>
            <a:ext cx="4886459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4533900"/>
            <a:ext cx="660400" cy="5334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752600"/>
            <a:ext cx="3733800" cy="26289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size of sampling: 9 meters by 315 meters</a:t>
            </a:r>
          </a:p>
          <a:p>
            <a:r>
              <a:rPr lang="en-US" dirty="0" smtClean="0"/>
              <a:t>Electroshocking</a:t>
            </a:r>
          </a:p>
          <a:p>
            <a:pPr lvl="1"/>
            <a:r>
              <a:rPr lang="en-US" dirty="0" smtClean="0"/>
              <a:t>Barge</a:t>
            </a:r>
          </a:p>
          <a:p>
            <a:pPr lvl="1"/>
            <a:r>
              <a:rPr lang="en-US" dirty="0" smtClean="0"/>
              <a:t>Nets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DELTs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36004"/>
              </p:ext>
            </p:extLst>
          </p:nvPr>
        </p:nvGraphicFramePr>
        <p:xfrm>
          <a:off x="381000" y="4648200"/>
          <a:ext cx="8305802" cy="1371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1928"/>
                <a:gridCol w="870130"/>
                <a:gridCol w="780142"/>
                <a:gridCol w="914400"/>
                <a:gridCol w="990600"/>
                <a:gridCol w="838200"/>
                <a:gridCol w="774814"/>
                <a:gridCol w="444386"/>
                <a:gridCol w="838200"/>
                <a:gridCol w="381000"/>
                <a:gridCol w="762002"/>
              </a:tblGrid>
              <a:tr h="919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MSR # of species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MSR # of intolerant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% tolerant species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% omnivores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% insectivores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% top carnivores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% simple </a:t>
                      </a:r>
                      <a:r>
                        <a:rPr lang="en-US" sz="1200" u="none" strike="noStrike" dirty="0" err="1">
                          <a:effectLst/>
                        </a:rPr>
                        <a:t>lithophils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MSR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Correction Factors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MSR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Condition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</a:tr>
              <a:tr h="4521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0" marR="7500" marT="75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1685" y="4126468"/>
            <a:ext cx="40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IBI from River Sampling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12331"/>
              </p:ext>
            </p:extLst>
          </p:nvPr>
        </p:nvGraphicFramePr>
        <p:xfrm>
          <a:off x="914400" y="2590800"/>
          <a:ext cx="7239000" cy="1066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Common Name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Total</a:t>
                      </a:r>
                      <a:endParaRPr lang="en-US" sz="16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Length Interval </a:t>
                      </a:r>
                      <a:endParaRPr lang="en-US" sz="16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Number In Length </a:t>
                      </a:r>
                      <a:endParaRPr lang="en-US" sz="16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DELTS</a:t>
                      </a:r>
                      <a:endParaRPr lang="en-US" sz="16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Black Nose Dace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30-69                                     70-100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16                                            1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0                                                0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6866" y="2101334"/>
            <a:ext cx="18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/>
              <a:t>Shocking Equipment did not function, so we were unable to collect results from electroshocking</a:t>
            </a:r>
          </a:p>
          <a:p>
            <a:r>
              <a:rPr lang="en-US" sz="2800"/>
              <a:t>Since there was few fish collected, we were unable to determine the actual IBI number</a:t>
            </a:r>
          </a:p>
          <a:p>
            <a:r>
              <a:rPr lang="en-US" sz="2800"/>
              <a:t>Minimum of 50 fish are needed</a:t>
            </a:r>
          </a:p>
          <a:p>
            <a:r>
              <a:rPr lang="en-US" sz="2800"/>
              <a:t>Only 17 were caught</a:t>
            </a:r>
          </a:p>
          <a:p>
            <a:r>
              <a:rPr lang="en-US" sz="2800"/>
              <a:t>All species caught were Blacknose Dace, which are a tolerant species</a:t>
            </a:r>
          </a:p>
        </p:txBody>
      </p:sp>
    </p:spTree>
    <p:extLst>
      <p:ext uri="{BB962C8B-B14F-4D97-AF65-F5344CB8AC3E}">
        <p14:creationId xmlns:p14="http://schemas.microsoft.com/office/powerpoint/2010/main" val="14803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data we were able to collect, the health of the river was very poor</a:t>
            </a:r>
          </a:p>
          <a:p>
            <a:r>
              <a:rPr lang="en-US" dirty="0"/>
              <a:t>We found no diversity with the results that we collected</a:t>
            </a:r>
          </a:p>
          <a:p>
            <a:r>
              <a:rPr lang="en-US" dirty="0"/>
              <a:t>One species found was tolerant</a:t>
            </a:r>
          </a:p>
          <a:p>
            <a:r>
              <a:rPr lang="en-US" dirty="0"/>
              <a:t>Found below 50 fish, therefore the catch rate determines quality to be very poor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Error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Nonfunctioning Shocking Equipment</a:t>
            </a:r>
          </a:p>
          <a:p>
            <a:r>
              <a:rPr lang="en-US" dirty="0"/>
              <a:t>Flooding</a:t>
            </a:r>
          </a:p>
          <a:p>
            <a:r>
              <a:rPr lang="en-US" dirty="0"/>
              <a:t>Daniel Lyons states:</a:t>
            </a:r>
          </a:p>
          <a:p>
            <a:pPr lvl="1"/>
            <a:r>
              <a:rPr lang="en-US" dirty="0"/>
              <a:t>Sampling should take place between mid-June and mid-September</a:t>
            </a:r>
          </a:p>
          <a:p>
            <a:pPr lvl="1"/>
            <a:r>
              <a:rPr lang="en-US" dirty="0"/>
              <a:t>Sampling should also be avoided for at least 2 weeks after a major </a:t>
            </a:r>
            <a:r>
              <a:rPr lang="en-US" dirty="0" smtClean="0"/>
              <a:t>flood, </a:t>
            </a:r>
            <a:r>
              <a:rPr lang="en-US" dirty="0"/>
              <a:t>even if water levels quickly return to normal.</a:t>
            </a:r>
          </a:p>
        </p:txBody>
      </p:sp>
    </p:spTree>
    <p:extLst>
      <p:ext uri="{BB962C8B-B14F-4D97-AF65-F5344CB8AC3E}">
        <p14:creationId xmlns:p14="http://schemas.microsoft.com/office/powerpoint/2010/main" val="11360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</TotalTime>
  <Words>319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Menomonee River Fish Sampling</vt:lpstr>
      <vt:lpstr>Introduction and Background Information</vt:lpstr>
      <vt:lpstr>Introduction and  Background Information</vt:lpstr>
      <vt:lpstr>PowerPoint Presentation</vt:lpstr>
      <vt:lpstr>Materials and Methods</vt:lpstr>
      <vt:lpstr>Results </vt:lpstr>
      <vt:lpstr>Discussion</vt:lpstr>
      <vt:lpstr>Discussion (cont.)</vt:lpstr>
      <vt:lpstr>Reasons for Error</vt:lpstr>
      <vt:lpstr>Conclusion </vt:lpstr>
      <vt:lpstr>Sources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Menomonee River Fish Sampling</dc:title>
  <dc:creator>Kathryn</dc:creator>
  <cp:lastModifiedBy>Tommy Jones</cp:lastModifiedBy>
  <cp:revision>11</cp:revision>
  <dcterms:created xsi:type="dcterms:W3CDTF">2013-05-08T03:46:02Z</dcterms:created>
  <dcterms:modified xsi:type="dcterms:W3CDTF">2013-05-08T16:02:12Z</dcterms:modified>
</cp:coreProperties>
</file>