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5" r:id="rId3"/>
    <p:sldId id="283" r:id="rId4"/>
    <p:sldId id="257" r:id="rId5"/>
    <p:sldId id="263" r:id="rId6"/>
    <p:sldId id="266" r:id="rId7"/>
    <p:sldId id="287" r:id="rId8"/>
    <p:sldId id="258" r:id="rId9"/>
    <p:sldId id="267" r:id="rId10"/>
    <p:sldId id="282" r:id="rId11"/>
    <p:sldId id="264" r:id="rId12"/>
    <p:sldId id="270" r:id="rId13"/>
    <p:sldId id="268" r:id="rId14"/>
    <p:sldId id="269" r:id="rId15"/>
    <p:sldId id="284" r:id="rId16"/>
    <p:sldId id="273" r:id="rId17"/>
    <p:sldId id="260" r:id="rId18"/>
    <p:sldId id="272" r:id="rId19"/>
    <p:sldId id="271" r:id="rId20"/>
    <p:sldId id="288" r:id="rId21"/>
    <p:sldId id="289" r:id="rId22"/>
    <p:sldId id="286" r:id="rId23"/>
    <p:sldId id="274" r:id="rId24"/>
    <p:sldId id="275" r:id="rId25"/>
    <p:sldId id="276" r:id="rId26"/>
    <p:sldId id="285" r:id="rId27"/>
    <p:sldId id="261" r:id="rId28"/>
    <p:sldId id="262" r:id="rId29"/>
    <p:sldId id="277" r:id="rId30"/>
    <p:sldId id="278" r:id="rId31"/>
    <p:sldId id="279" r:id="rId32"/>
    <p:sldId id="280" r:id="rId33"/>
    <p:sldId id="2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75842" autoAdjust="0"/>
  </p:normalViewPr>
  <p:slideViewPr>
    <p:cSldViewPr snapToGrid="0">
      <p:cViewPr varScale="1">
        <p:scale>
          <a:sx n="37" d="100"/>
          <a:sy n="37" d="100"/>
        </p:scale>
        <p:origin x="37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Sheet1!$B$12</c:f>
              <c:strCache>
                <c:ptCount val="1"/>
                <c:pt idx="0">
                  <c:v>Unit 2</c:v>
                </c:pt>
              </c:strCache>
            </c:strRef>
          </c:tx>
          <c:invertIfNegative val="0"/>
          <c:cat>
            <c:strRef>
              <c:f>Sheet1!$A$13:$A$21</c:f>
              <c:strCache>
                <c:ptCount val="9"/>
                <c:pt idx="0">
                  <c:v>Green Ash</c:v>
                </c:pt>
                <c:pt idx="1">
                  <c:v>Quaking Aspen</c:v>
                </c:pt>
                <c:pt idx="2">
                  <c:v>Red Oak</c:v>
                </c:pt>
                <c:pt idx="3">
                  <c:v>White Oak</c:v>
                </c:pt>
                <c:pt idx="4">
                  <c:v>Swamp White Oak</c:v>
                </c:pt>
                <c:pt idx="5">
                  <c:v>Maple</c:v>
                </c:pt>
                <c:pt idx="6">
                  <c:v>Big-Toothed Aspen</c:v>
                </c:pt>
                <c:pt idx="7">
                  <c:v>Willow</c:v>
                </c:pt>
                <c:pt idx="8">
                  <c:v>Shagbark Hickory</c:v>
                </c:pt>
              </c:strCache>
            </c:strRef>
          </c:cat>
          <c:val>
            <c:numRef>
              <c:f>Sheet1!$B$13:$B$21</c:f>
              <c:numCache>
                <c:formatCode>General</c:formatCode>
                <c:ptCount val="9"/>
                <c:pt idx="0">
                  <c:v>71</c:v>
                </c:pt>
                <c:pt idx="1">
                  <c:v>72</c:v>
                </c:pt>
                <c:pt idx="2">
                  <c:v>0</c:v>
                </c:pt>
                <c:pt idx="3">
                  <c:v>0</c:v>
                </c:pt>
                <c:pt idx="4">
                  <c:v>1</c:v>
                </c:pt>
                <c:pt idx="5">
                  <c:v>0</c:v>
                </c:pt>
                <c:pt idx="6">
                  <c:v>15</c:v>
                </c:pt>
                <c:pt idx="7">
                  <c:v>1</c:v>
                </c:pt>
                <c:pt idx="8">
                  <c:v>1</c:v>
                </c:pt>
              </c:numCache>
            </c:numRef>
          </c:val>
        </c:ser>
        <c:ser>
          <c:idx val="1"/>
          <c:order val="1"/>
          <c:tx>
            <c:strRef>
              <c:f>Sheet1!$C$12</c:f>
              <c:strCache>
                <c:ptCount val="1"/>
                <c:pt idx="0">
                  <c:v>Unit 2A</c:v>
                </c:pt>
              </c:strCache>
            </c:strRef>
          </c:tx>
          <c:spPr>
            <a:solidFill>
              <a:srgbClr val="C00000"/>
            </a:solidFill>
          </c:spPr>
          <c:invertIfNegative val="0"/>
          <c:cat>
            <c:strRef>
              <c:f>Sheet1!$A$13:$A$21</c:f>
              <c:strCache>
                <c:ptCount val="9"/>
                <c:pt idx="0">
                  <c:v>Green Ash</c:v>
                </c:pt>
                <c:pt idx="1">
                  <c:v>Quaking Aspen</c:v>
                </c:pt>
                <c:pt idx="2">
                  <c:v>Red Oak</c:v>
                </c:pt>
                <c:pt idx="3">
                  <c:v>White Oak</c:v>
                </c:pt>
                <c:pt idx="4">
                  <c:v>Swamp White Oak</c:v>
                </c:pt>
                <c:pt idx="5">
                  <c:v>Maple</c:v>
                </c:pt>
                <c:pt idx="6">
                  <c:v>Big-Toothed Aspen</c:v>
                </c:pt>
                <c:pt idx="7">
                  <c:v>Willow</c:v>
                </c:pt>
                <c:pt idx="8">
                  <c:v>Shagbark Hickory</c:v>
                </c:pt>
              </c:strCache>
            </c:strRef>
          </c:cat>
          <c:val>
            <c:numRef>
              <c:f>Sheet1!$C$13:$C$21</c:f>
              <c:numCache>
                <c:formatCode>General</c:formatCode>
                <c:ptCount val="9"/>
                <c:pt idx="0">
                  <c:v>333</c:v>
                </c:pt>
                <c:pt idx="1">
                  <c:v>13</c:v>
                </c:pt>
                <c:pt idx="2">
                  <c:v>4</c:v>
                </c:pt>
                <c:pt idx="3">
                  <c:v>0</c:v>
                </c:pt>
                <c:pt idx="4">
                  <c:v>1</c:v>
                </c:pt>
                <c:pt idx="5">
                  <c:v>2</c:v>
                </c:pt>
                <c:pt idx="6">
                  <c:v>0</c:v>
                </c:pt>
                <c:pt idx="7">
                  <c:v>0</c:v>
                </c:pt>
                <c:pt idx="8">
                  <c:v>0</c:v>
                </c:pt>
              </c:numCache>
            </c:numRef>
          </c:val>
        </c:ser>
        <c:ser>
          <c:idx val="2"/>
          <c:order val="2"/>
          <c:tx>
            <c:strRef>
              <c:f>Sheet1!$D$12</c:f>
              <c:strCache>
                <c:ptCount val="1"/>
                <c:pt idx="0">
                  <c:v>Unit 2B</c:v>
                </c:pt>
              </c:strCache>
            </c:strRef>
          </c:tx>
          <c:spPr>
            <a:solidFill>
              <a:srgbClr val="FFFF00"/>
            </a:solidFill>
          </c:spPr>
          <c:invertIfNegative val="0"/>
          <c:cat>
            <c:strRef>
              <c:f>Sheet1!$A$13:$A$21</c:f>
              <c:strCache>
                <c:ptCount val="9"/>
                <c:pt idx="0">
                  <c:v>Green Ash</c:v>
                </c:pt>
                <c:pt idx="1">
                  <c:v>Quaking Aspen</c:v>
                </c:pt>
                <c:pt idx="2">
                  <c:v>Red Oak</c:v>
                </c:pt>
                <c:pt idx="3">
                  <c:v>White Oak</c:v>
                </c:pt>
                <c:pt idx="4">
                  <c:v>Swamp White Oak</c:v>
                </c:pt>
                <c:pt idx="5">
                  <c:v>Maple</c:v>
                </c:pt>
                <c:pt idx="6">
                  <c:v>Big-Toothed Aspen</c:v>
                </c:pt>
                <c:pt idx="7">
                  <c:v>Willow</c:v>
                </c:pt>
                <c:pt idx="8">
                  <c:v>Shagbark Hickory</c:v>
                </c:pt>
              </c:strCache>
            </c:strRef>
          </c:cat>
          <c:val>
            <c:numRef>
              <c:f>Sheet1!$D$13:$D$21</c:f>
              <c:numCache>
                <c:formatCode>General</c:formatCode>
                <c:ptCount val="9"/>
                <c:pt idx="0">
                  <c:v>206</c:v>
                </c:pt>
                <c:pt idx="1">
                  <c:v>2</c:v>
                </c:pt>
                <c:pt idx="2">
                  <c:v>7</c:v>
                </c:pt>
                <c:pt idx="3">
                  <c:v>1</c:v>
                </c:pt>
                <c:pt idx="4">
                  <c:v>4</c:v>
                </c:pt>
                <c:pt idx="5">
                  <c:v>5</c:v>
                </c:pt>
                <c:pt idx="6">
                  <c:v>0</c:v>
                </c:pt>
                <c:pt idx="7">
                  <c:v>0</c:v>
                </c:pt>
                <c:pt idx="8">
                  <c:v>0</c:v>
                </c:pt>
              </c:numCache>
            </c:numRef>
          </c:val>
        </c:ser>
        <c:dLbls>
          <c:showLegendKey val="0"/>
          <c:showVal val="0"/>
          <c:showCatName val="0"/>
          <c:showSerName val="0"/>
          <c:showPercent val="0"/>
          <c:showBubbleSize val="0"/>
        </c:dLbls>
        <c:gapWidth val="150"/>
        <c:axId val="244544192"/>
        <c:axId val="244545368"/>
      </c:barChart>
      <c:catAx>
        <c:axId val="244544192"/>
        <c:scaling>
          <c:orientation val="minMax"/>
        </c:scaling>
        <c:delete val="0"/>
        <c:axPos val="b"/>
        <c:numFmt formatCode="General" sourceLinked="0"/>
        <c:majorTickMark val="out"/>
        <c:minorTickMark val="none"/>
        <c:tickLblPos val="nextTo"/>
        <c:txPr>
          <a:bodyPr/>
          <a:lstStyle/>
          <a:p>
            <a:pPr>
              <a:defRPr sz="2000"/>
            </a:pPr>
            <a:endParaRPr lang="en-US"/>
          </a:p>
        </c:txPr>
        <c:crossAx val="244545368"/>
        <c:crosses val="autoZero"/>
        <c:auto val="1"/>
        <c:lblAlgn val="ctr"/>
        <c:lblOffset val="100"/>
        <c:noMultiLvlLbl val="0"/>
      </c:catAx>
      <c:valAx>
        <c:axId val="244545368"/>
        <c:scaling>
          <c:orientation val="minMax"/>
        </c:scaling>
        <c:delete val="0"/>
        <c:axPos val="l"/>
        <c:majorGridlines/>
        <c:numFmt formatCode="General" sourceLinked="0"/>
        <c:majorTickMark val="out"/>
        <c:minorTickMark val="none"/>
        <c:tickLblPos val="nextTo"/>
        <c:txPr>
          <a:bodyPr/>
          <a:lstStyle/>
          <a:p>
            <a:pPr>
              <a:defRPr sz="2000"/>
            </a:pPr>
            <a:endParaRPr lang="en-US"/>
          </a:p>
        </c:txPr>
        <c:crossAx val="244544192"/>
        <c:crosses val="autoZero"/>
        <c:crossBetween val="between"/>
      </c:valAx>
    </c:plotArea>
    <c:legend>
      <c:legendPos val="r"/>
      <c:layout/>
      <c:overlay val="0"/>
      <c:txPr>
        <a:bodyPr/>
        <a:lstStyle/>
        <a:p>
          <a:pPr algn="ctr">
            <a:defRPr sz="20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E21D4-DACD-44FD-B2E6-5537BBE1F7C6}" type="datetimeFigureOut">
              <a:rPr lang="en-US" smtClean="0"/>
              <a:t>4/25/2014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293A4-8EAA-4915-8E7D-888974E8068D}" type="slidenum">
              <a:rPr lang="en-US" smtClean="0"/>
              <a:t>‹#›</a:t>
            </a:fld>
            <a:endParaRPr lang="en-US"/>
          </a:p>
        </p:txBody>
      </p:sp>
    </p:spTree>
    <p:extLst>
      <p:ext uri="{BB962C8B-B14F-4D97-AF65-F5344CB8AC3E}">
        <p14:creationId xmlns:p14="http://schemas.microsoft.com/office/powerpoint/2010/main" val="350547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 WEST</a:t>
            </a:r>
            <a:r>
              <a:rPr lang="en-US" sz="1200" kern="1200" baseline="0" dirty="0" smtClean="0">
                <a:solidFill>
                  <a:schemeClr val="tx1"/>
                </a:solidFill>
                <a:effectLst/>
                <a:latin typeface="+mn-lt"/>
                <a:ea typeface="+mn-ea"/>
                <a:cs typeface="+mn-cs"/>
              </a:rPr>
              <a:t> TO EAST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1-9 (outline, introduction)		TOMMY</a:t>
            </a:r>
          </a:p>
          <a:p>
            <a:r>
              <a:rPr lang="en-US" sz="1200" kern="1200" dirty="0" smtClean="0">
                <a:solidFill>
                  <a:schemeClr val="tx1"/>
                </a:solidFill>
                <a:effectLst/>
                <a:latin typeface="+mn-lt"/>
                <a:ea typeface="+mn-ea"/>
                <a:cs typeface="+mn-cs"/>
              </a:rPr>
              <a:t>10-14 (methods, areas)		CAITLIN</a:t>
            </a:r>
          </a:p>
          <a:p>
            <a:r>
              <a:rPr lang="en-US" sz="1200" kern="1200" dirty="0" smtClean="0">
                <a:solidFill>
                  <a:schemeClr val="tx1"/>
                </a:solidFill>
                <a:effectLst/>
                <a:latin typeface="+mn-lt"/>
                <a:ea typeface="+mn-ea"/>
                <a:cs typeface="+mn-cs"/>
              </a:rPr>
              <a:t>14-18 (frequency, relative density)	SARAH</a:t>
            </a:r>
          </a:p>
          <a:p>
            <a:r>
              <a:rPr lang="en-US" sz="1200" kern="1200" dirty="0" smtClean="0">
                <a:solidFill>
                  <a:schemeClr val="tx1"/>
                </a:solidFill>
                <a:effectLst/>
                <a:latin typeface="+mn-lt"/>
                <a:ea typeface="+mn-ea"/>
                <a:cs typeface="+mn-cs"/>
              </a:rPr>
              <a:t>19-25 (Shannon index, diversity)	AMY</a:t>
            </a:r>
          </a:p>
          <a:p>
            <a:r>
              <a:rPr lang="en-US" sz="1200" kern="1200" dirty="0" smtClean="0">
                <a:solidFill>
                  <a:schemeClr val="tx1"/>
                </a:solidFill>
                <a:effectLst/>
                <a:latin typeface="+mn-lt"/>
                <a:ea typeface="+mn-ea"/>
                <a:cs typeface="+mn-cs"/>
              </a:rPr>
              <a:t>26-30 (discussion)		LAURA</a:t>
            </a:r>
          </a:p>
        </p:txBody>
      </p:sp>
      <p:sp>
        <p:nvSpPr>
          <p:cNvPr id="4" name="Slide Number Placeholder 3"/>
          <p:cNvSpPr>
            <a:spLocks noGrp="1"/>
          </p:cNvSpPr>
          <p:nvPr>
            <p:ph type="sldNum" sz="quarter" idx="10"/>
          </p:nvPr>
        </p:nvSpPr>
        <p:spPr/>
        <p:txBody>
          <a:bodyPr/>
          <a:lstStyle/>
          <a:p>
            <a:fld id="{BFA293A4-8EAA-4915-8E7D-888974E8068D}" type="slidenum">
              <a:rPr lang="en-US" smtClean="0"/>
              <a:t>1</a:t>
            </a:fld>
            <a:endParaRPr lang="en-US"/>
          </a:p>
        </p:txBody>
      </p:sp>
    </p:spTree>
    <p:extLst>
      <p:ext uri="{BB962C8B-B14F-4D97-AF65-F5344CB8AC3E}">
        <p14:creationId xmlns:p14="http://schemas.microsoft.com/office/powerpoint/2010/main" val="306531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green ash (point out</a:t>
            </a:r>
            <a:r>
              <a:rPr lang="en-US" baseline="0" dirty="0" smtClean="0"/>
              <a:t> how to identify it, using what we said earlier in the </a:t>
            </a:r>
            <a:r>
              <a:rPr lang="en-US" baseline="0" dirty="0" err="1" smtClean="0"/>
              <a:t>powerpoint</a:t>
            </a:r>
            <a:r>
              <a:rPr lang="en-US" baseline="0" dirty="0" smtClean="0"/>
              <a:t> about leaf shape, etc.)</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16</a:t>
            </a:fld>
            <a:endParaRPr lang="en-US"/>
          </a:p>
        </p:txBody>
      </p:sp>
    </p:spTree>
    <p:extLst>
      <p:ext uri="{BB962C8B-B14F-4D97-AF65-F5344CB8AC3E}">
        <p14:creationId xmlns:p14="http://schemas.microsoft.com/office/powerpoint/2010/main" val="252884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a:t>
            </a:r>
            <a:r>
              <a:rPr lang="en-US" baseline="0" dirty="0" smtClean="0"/>
              <a:t> POINT?</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17</a:t>
            </a:fld>
            <a:endParaRPr lang="en-US"/>
          </a:p>
        </p:txBody>
      </p:sp>
    </p:spTree>
    <p:extLst>
      <p:ext uri="{BB962C8B-B14F-4D97-AF65-F5344CB8AC3E}">
        <p14:creationId xmlns:p14="http://schemas.microsoft.com/office/powerpoint/2010/main" val="239034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a:t>
            </a:r>
            <a:r>
              <a:rPr lang="en-US" baseline="0" dirty="0" smtClean="0"/>
              <a:t> POINT?</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18</a:t>
            </a:fld>
            <a:endParaRPr lang="en-US"/>
          </a:p>
        </p:txBody>
      </p:sp>
    </p:spTree>
    <p:extLst>
      <p:ext uri="{BB962C8B-B14F-4D97-AF65-F5344CB8AC3E}">
        <p14:creationId xmlns:p14="http://schemas.microsoft.com/office/powerpoint/2010/main" val="78008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800" dirty="0" smtClean="0"/>
              <a:t>MAIN POINT?</a:t>
            </a:r>
          </a:p>
          <a:p>
            <a:pPr marL="0" lvl="0" indent="0">
              <a:buNone/>
            </a:pPr>
            <a:r>
              <a:rPr lang="en-US" sz="1800" dirty="0" smtClean="0"/>
              <a:t>				   </a:t>
            </a:r>
          </a:p>
          <a:p>
            <a:r>
              <a:rPr lang="en-US" dirty="0" smtClean="0"/>
              <a:t>Relative</a:t>
            </a:r>
            <a:r>
              <a:rPr lang="en-US" baseline="0" dirty="0" smtClean="0"/>
              <a:t> density= t</a:t>
            </a:r>
            <a:r>
              <a:rPr lang="en-US" dirty="0" smtClean="0"/>
              <a:t>otal number of species/total</a:t>
            </a:r>
            <a:r>
              <a:rPr lang="en-US" baseline="0" dirty="0" smtClean="0"/>
              <a:t> area of transect</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19</a:t>
            </a:fld>
            <a:endParaRPr lang="en-US"/>
          </a:p>
        </p:txBody>
      </p:sp>
    </p:spTree>
    <p:extLst>
      <p:ext uri="{BB962C8B-B14F-4D97-AF65-F5344CB8AC3E}">
        <p14:creationId xmlns:p14="http://schemas.microsoft.com/office/powerpoint/2010/main" val="249927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800" dirty="0" smtClean="0"/>
              <a:t>MAIN POINT?</a:t>
            </a:r>
          </a:p>
          <a:p>
            <a:pPr marL="0" lvl="0" indent="0">
              <a:buNone/>
            </a:pPr>
            <a:r>
              <a:rPr lang="en-US" sz="1800" dirty="0" smtClean="0"/>
              <a:t>				   </a:t>
            </a:r>
          </a:p>
          <a:p>
            <a:r>
              <a:rPr lang="en-US" dirty="0" smtClean="0"/>
              <a:t>Relative</a:t>
            </a:r>
            <a:r>
              <a:rPr lang="en-US" baseline="0" dirty="0" smtClean="0"/>
              <a:t> density= t</a:t>
            </a:r>
            <a:r>
              <a:rPr lang="en-US" dirty="0" smtClean="0"/>
              <a:t>otal number of species/total</a:t>
            </a:r>
            <a:r>
              <a:rPr lang="en-US" baseline="0" dirty="0" smtClean="0"/>
              <a:t> area of transect</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20</a:t>
            </a:fld>
            <a:endParaRPr lang="en-US"/>
          </a:p>
        </p:txBody>
      </p:sp>
    </p:spTree>
    <p:extLst>
      <p:ext uri="{BB962C8B-B14F-4D97-AF65-F5344CB8AC3E}">
        <p14:creationId xmlns:p14="http://schemas.microsoft.com/office/powerpoint/2010/main" val="249927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800" dirty="0" smtClean="0"/>
              <a:t>MAIN POINT?</a:t>
            </a:r>
          </a:p>
          <a:p>
            <a:pPr marL="0" lvl="0" indent="0">
              <a:buNone/>
            </a:pPr>
            <a:r>
              <a:rPr lang="en-US" sz="1800" dirty="0" smtClean="0"/>
              <a:t>				   </a:t>
            </a:r>
          </a:p>
          <a:p>
            <a:r>
              <a:rPr lang="en-US" dirty="0" smtClean="0"/>
              <a:t>Relative</a:t>
            </a:r>
            <a:r>
              <a:rPr lang="en-US" baseline="0" dirty="0" smtClean="0"/>
              <a:t> density= t</a:t>
            </a:r>
            <a:r>
              <a:rPr lang="en-US" dirty="0" smtClean="0"/>
              <a:t>otal number of species/total</a:t>
            </a:r>
            <a:r>
              <a:rPr lang="en-US" baseline="0" dirty="0" smtClean="0"/>
              <a:t> area of transect</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21</a:t>
            </a:fld>
            <a:endParaRPr lang="en-US"/>
          </a:p>
        </p:txBody>
      </p:sp>
    </p:spTree>
    <p:extLst>
      <p:ext uri="{BB962C8B-B14F-4D97-AF65-F5344CB8AC3E}">
        <p14:creationId xmlns:p14="http://schemas.microsoft.com/office/powerpoint/2010/main" val="249927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MEAN?</a:t>
            </a:r>
          </a:p>
          <a:p>
            <a:endParaRPr lang="en-US" dirty="0" smtClean="0"/>
          </a:p>
          <a:p>
            <a:r>
              <a:rPr lang="en-US" sz="1200" kern="1200" dirty="0" smtClean="0">
                <a:solidFill>
                  <a:schemeClr val="tx1"/>
                </a:solidFill>
                <a:effectLst/>
                <a:latin typeface="+mn-lt"/>
                <a:ea typeface="+mn-ea"/>
                <a:cs typeface="+mn-cs"/>
              </a:rPr>
              <a:t>This index is calculated by taking the negative value of the sum of the proportion of the </a:t>
            </a:r>
            <a:r>
              <a:rPr lang="en-US" sz="1200" kern="1200" dirty="0" err="1" smtClean="0">
                <a:solidFill>
                  <a:schemeClr val="tx1"/>
                </a:solidFill>
                <a:effectLst/>
                <a:latin typeface="+mn-lt"/>
                <a:ea typeface="+mn-ea"/>
                <a:cs typeface="+mn-cs"/>
              </a:rPr>
              <a:t>ith</a:t>
            </a:r>
            <a:r>
              <a:rPr lang="en-US" sz="1200" kern="1200" dirty="0" smtClean="0">
                <a:solidFill>
                  <a:schemeClr val="tx1"/>
                </a:solidFill>
                <a:effectLst/>
                <a:latin typeface="+mn-lt"/>
                <a:ea typeface="+mn-ea"/>
                <a:cs typeface="+mn-cs"/>
              </a:rPr>
              <a:t> species multiplied by the natural logarithm of the proportion of the </a:t>
            </a:r>
            <a:r>
              <a:rPr lang="en-US" sz="1200" kern="1200" dirty="0" err="1" smtClean="0">
                <a:solidFill>
                  <a:schemeClr val="tx1"/>
                </a:solidFill>
                <a:effectLst/>
                <a:latin typeface="+mn-lt"/>
                <a:ea typeface="+mn-ea"/>
                <a:cs typeface="+mn-cs"/>
              </a:rPr>
              <a:t>ith</a:t>
            </a:r>
            <a:r>
              <a:rPr lang="en-US" sz="1200" kern="1200" dirty="0" smtClean="0">
                <a:solidFill>
                  <a:schemeClr val="tx1"/>
                </a:solidFill>
                <a:effectLst/>
                <a:latin typeface="+mn-lt"/>
                <a:ea typeface="+mn-ea"/>
                <a:cs typeface="+mn-cs"/>
              </a:rPr>
              <a:t> species (</a:t>
            </a:r>
            <a:r>
              <a:rPr lang="en-US" sz="1200" kern="1200" dirty="0" err="1" smtClean="0">
                <a:solidFill>
                  <a:schemeClr val="tx1"/>
                </a:solidFill>
                <a:effectLst/>
                <a:latin typeface="+mn-lt"/>
                <a:ea typeface="+mn-ea"/>
                <a:cs typeface="+mn-cs"/>
              </a:rPr>
              <a:t>Molles</a:t>
            </a:r>
            <a:r>
              <a:rPr lang="en-US" sz="1200" kern="1200" dirty="0" smtClean="0">
                <a:solidFill>
                  <a:schemeClr val="tx1"/>
                </a:solidFill>
                <a:effectLst/>
                <a:latin typeface="+mn-lt"/>
                <a:ea typeface="+mn-ea"/>
                <a:cs typeface="+mn-cs"/>
              </a:rPr>
              <a:t> 2010). </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22</a:t>
            </a:fld>
            <a:endParaRPr lang="en-US"/>
          </a:p>
        </p:txBody>
      </p:sp>
    </p:spTree>
    <p:extLst>
      <p:ext uri="{BB962C8B-B14F-4D97-AF65-F5344CB8AC3E}">
        <p14:creationId xmlns:p14="http://schemas.microsoft.com/office/powerpoint/2010/main" val="1444816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a:t>
            </a:r>
            <a:r>
              <a:rPr lang="en-US" baseline="0" dirty="0" smtClean="0"/>
              <a:t> POINT?</a:t>
            </a:r>
          </a:p>
          <a:p>
            <a:endParaRPr lang="en-US" baseline="0" dirty="0" smtClean="0"/>
          </a:p>
          <a:p>
            <a:r>
              <a:rPr lang="en-US" sz="1200" kern="1200" dirty="0" smtClean="0">
                <a:solidFill>
                  <a:schemeClr val="tx1"/>
                </a:solidFill>
                <a:effectLst/>
                <a:latin typeface="+mn-lt"/>
                <a:ea typeface="+mn-ea"/>
                <a:cs typeface="+mn-cs"/>
              </a:rPr>
              <a:t>The Shannon-Wiener diversity index (H’) considers the species richness as well as the species equitability or diversity (Gregory 2013).  This index is calculated by taking the negative value of the sum of the proportion of the </a:t>
            </a:r>
            <a:r>
              <a:rPr lang="en-US" sz="1200" kern="1200" dirty="0" err="1" smtClean="0">
                <a:solidFill>
                  <a:schemeClr val="tx1"/>
                </a:solidFill>
                <a:effectLst/>
                <a:latin typeface="+mn-lt"/>
                <a:ea typeface="+mn-ea"/>
                <a:cs typeface="+mn-cs"/>
              </a:rPr>
              <a:t>ith</a:t>
            </a:r>
            <a:r>
              <a:rPr lang="en-US" sz="1200" kern="1200" dirty="0" smtClean="0">
                <a:solidFill>
                  <a:schemeClr val="tx1"/>
                </a:solidFill>
                <a:effectLst/>
                <a:latin typeface="+mn-lt"/>
                <a:ea typeface="+mn-ea"/>
                <a:cs typeface="+mn-cs"/>
              </a:rPr>
              <a:t> species multiplied by the natural logarithm of the proportion of the </a:t>
            </a:r>
            <a:r>
              <a:rPr lang="en-US" sz="1200" kern="1200" dirty="0" err="1" smtClean="0">
                <a:solidFill>
                  <a:schemeClr val="tx1"/>
                </a:solidFill>
                <a:effectLst/>
                <a:latin typeface="+mn-lt"/>
                <a:ea typeface="+mn-ea"/>
                <a:cs typeface="+mn-cs"/>
              </a:rPr>
              <a:t>ith</a:t>
            </a:r>
            <a:r>
              <a:rPr lang="en-US" sz="1200" kern="1200" dirty="0" smtClean="0">
                <a:solidFill>
                  <a:schemeClr val="tx1"/>
                </a:solidFill>
                <a:effectLst/>
                <a:latin typeface="+mn-lt"/>
                <a:ea typeface="+mn-ea"/>
                <a:cs typeface="+mn-cs"/>
              </a:rPr>
              <a:t> species (</a:t>
            </a:r>
            <a:r>
              <a:rPr lang="en-US" sz="1200" kern="1200" dirty="0" err="1" smtClean="0">
                <a:solidFill>
                  <a:schemeClr val="tx1"/>
                </a:solidFill>
                <a:effectLst/>
                <a:latin typeface="+mn-lt"/>
                <a:ea typeface="+mn-ea"/>
                <a:cs typeface="+mn-cs"/>
              </a:rPr>
              <a:t>Molles</a:t>
            </a:r>
            <a:r>
              <a:rPr lang="en-US" sz="1200" kern="1200" dirty="0" smtClean="0">
                <a:solidFill>
                  <a:schemeClr val="tx1"/>
                </a:solidFill>
                <a:effectLst/>
                <a:latin typeface="+mn-lt"/>
                <a:ea typeface="+mn-ea"/>
                <a:cs typeface="+mn-cs"/>
              </a:rPr>
              <a:t> 2010). </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23</a:t>
            </a:fld>
            <a:endParaRPr lang="en-US"/>
          </a:p>
        </p:txBody>
      </p:sp>
    </p:spTree>
    <p:extLst>
      <p:ext uri="{BB962C8B-B14F-4D97-AF65-F5344CB8AC3E}">
        <p14:creationId xmlns:p14="http://schemas.microsoft.com/office/powerpoint/2010/main" val="236103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a:t>
            </a:r>
            <a:r>
              <a:rPr lang="en-US" baseline="0" dirty="0" smtClean="0"/>
              <a:t> POINT?</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24</a:t>
            </a:fld>
            <a:endParaRPr lang="en-US"/>
          </a:p>
        </p:txBody>
      </p:sp>
    </p:spTree>
    <p:extLst>
      <p:ext uri="{BB962C8B-B14F-4D97-AF65-F5344CB8AC3E}">
        <p14:creationId xmlns:p14="http://schemas.microsoft.com/office/powerpoint/2010/main" val="312641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a:t>
            </a:r>
            <a:r>
              <a:rPr lang="en-US" baseline="0" dirty="0" smtClean="0"/>
              <a:t> POINT?</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25</a:t>
            </a:fld>
            <a:endParaRPr lang="en-US"/>
          </a:p>
        </p:txBody>
      </p:sp>
    </p:spTree>
    <p:extLst>
      <p:ext uri="{BB962C8B-B14F-4D97-AF65-F5344CB8AC3E}">
        <p14:creationId xmlns:p14="http://schemas.microsoft.com/office/powerpoint/2010/main" val="98304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it was founded, this land was used for farming.</a:t>
            </a:r>
          </a:p>
          <a:p>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4</a:t>
            </a:fld>
            <a:endParaRPr lang="en-US"/>
          </a:p>
        </p:txBody>
      </p:sp>
    </p:spTree>
    <p:extLst>
      <p:ext uri="{BB962C8B-B14F-4D97-AF65-F5344CB8AC3E}">
        <p14:creationId xmlns:p14="http://schemas.microsoft.com/office/powerpoint/2010/main" val="355182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Essential for the survival of an ecosystem in the presence or introduction of environmental disturbances</a:t>
            </a:r>
          </a:p>
          <a:p>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27</a:t>
            </a:fld>
            <a:endParaRPr lang="en-US"/>
          </a:p>
        </p:txBody>
      </p:sp>
    </p:spTree>
    <p:extLst>
      <p:ext uri="{BB962C8B-B14F-4D97-AF65-F5344CB8AC3E}">
        <p14:creationId xmlns:p14="http://schemas.microsoft.com/office/powerpoint/2010/main" val="1855718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other words, </a:t>
            </a:r>
            <a:r>
              <a:rPr lang="en-US" sz="1200" dirty="0" smtClean="0"/>
              <a:t>the value of H’ indicates the species richness and evenness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Furthermore, the calculations</a:t>
            </a:r>
            <a:r>
              <a:rPr lang="en-US" baseline="0" dirty="0" smtClean="0"/>
              <a:t> for the relative densities in the different restoration units further provide evidence of the low species diversity </a:t>
            </a:r>
            <a:r>
              <a:rPr lang="en-US" baseline="0" dirty="0" smtClean="0">
                <a:sym typeface="Wingdings" panose="05000000000000000000" pitchFamily="2" charset="2"/>
              </a:rPr>
              <a:t> </a:t>
            </a:r>
            <a:r>
              <a:rPr lang="en-US" u="sng" baseline="0" dirty="0" smtClean="0">
                <a:sym typeface="Wingdings" panose="05000000000000000000" pitchFamily="2" charset="2"/>
              </a:rPr>
              <a:t>HOW????</a:t>
            </a:r>
            <a:endParaRPr lang="en-US" u="sng" dirty="0"/>
          </a:p>
        </p:txBody>
      </p:sp>
      <p:sp>
        <p:nvSpPr>
          <p:cNvPr id="4" name="Slide Number Placeholder 3"/>
          <p:cNvSpPr>
            <a:spLocks noGrp="1"/>
          </p:cNvSpPr>
          <p:nvPr>
            <p:ph type="sldNum" sz="quarter" idx="10"/>
          </p:nvPr>
        </p:nvSpPr>
        <p:spPr/>
        <p:txBody>
          <a:bodyPr/>
          <a:lstStyle/>
          <a:p>
            <a:fld id="{BFA293A4-8EAA-4915-8E7D-888974E8068D}" type="slidenum">
              <a:rPr lang="en-US" smtClean="0"/>
              <a:t>28</a:t>
            </a:fld>
            <a:endParaRPr lang="en-US"/>
          </a:p>
        </p:txBody>
      </p:sp>
    </p:spTree>
    <p:extLst>
      <p:ext uri="{BB962C8B-B14F-4D97-AF65-F5344CB8AC3E}">
        <p14:creationId xmlns:p14="http://schemas.microsoft.com/office/powerpoint/2010/main" val="2395270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Mycorrhizae</a:t>
            </a:r>
            <a:r>
              <a:rPr lang="en-US" sz="1200" kern="1200" dirty="0" smtClean="0">
                <a:solidFill>
                  <a:schemeClr val="tx1"/>
                </a:solidFill>
                <a:effectLst/>
                <a:latin typeface="+mn-lt"/>
                <a:ea typeface="+mn-ea"/>
                <a:cs typeface="+mn-cs"/>
              </a:rPr>
              <a:t> excrete phosphatase and organic acids to release inorganic phosphorus from organic matter to allow active uptake of phosphorus into the root surface </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29</a:t>
            </a:fld>
            <a:endParaRPr lang="en-US"/>
          </a:p>
        </p:txBody>
      </p:sp>
    </p:spTree>
    <p:extLst>
      <p:ext uri="{BB962C8B-B14F-4D97-AF65-F5344CB8AC3E}">
        <p14:creationId xmlns:p14="http://schemas.microsoft.com/office/powerpoint/2010/main" val="3987395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dirty="0" smtClean="0"/>
              <a:t>Contributes to the observed diversity within the units</a:t>
            </a:r>
          </a:p>
          <a:p>
            <a:r>
              <a:rPr lang="en-US" sz="1200" kern="1200" dirty="0" smtClean="0">
                <a:solidFill>
                  <a:schemeClr val="tx1"/>
                </a:solidFill>
                <a:effectLst/>
                <a:latin typeface="+mn-lt"/>
                <a:ea typeface="+mn-ea"/>
                <a:cs typeface="+mn-cs"/>
              </a:rPr>
              <a:t>Seed dispersal</a:t>
            </a:r>
            <a:r>
              <a:rPr lang="en-US" sz="1200" dirty="0" smtClean="0">
                <a:effectLst/>
              </a:rPr>
              <a:t> </a:t>
            </a:r>
            <a:r>
              <a:rPr lang="en-US" sz="1200" kern="1200" dirty="0" smtClean="0">
                <a:solidFill>
                  <a:schemeClr val="tx1"/>
                </a:solidFill>
                <a:effectLst/>
                <a:latin typeface="+mn-lt"/>
                <a:ea typeface="+mn-ea"/>
                <a:cs typeface="+mn-cs"/>
              </a:rPr>
              <a:t> could also contribute to the observed diversity within the units (Kennedy 2013). The second highest relative density found in all the units was quaking aspen, which uses wind for seed dispersal (McDonough 1979) (Table 4).  The low number of oak trees could also be the consequence of the lack of seed dispersal. Oak seeds are large acorns and are therefore reliant on animal transportation and storage in the ground (Steele et al. 2001).  Since no large trees were in the areas surveyed, animals such as squirrels may not feel safe storing their seeds in an open prairie where the animal could be easily spotted and captured by predators.  Furthermore, red oaks go through a period of dormancy before sprouting.  If the red oak acorns were recently planted in the Mequon Nature Preserve, they may simply still be in their dormant phase, thus causing their currently low relative density (Steele et al. 2001).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survivorship curve, type III populations may follow patterns of either clumped or random dispersion.  With trees being classified as type III populations, seeds are often clumped together in an area.  Survival in that area may or may not be successful, yielding the clumped dispersion pattern.  However, with a high mortality rate among young individuals, the dispersion could also appear in a randomized pattern (</a:t>
            </a:r>
            <a:r>
              <a:rPr lang="en-US" sz="1200" kern="1200" dirty="0" err="1" smtClean="0">
                <a:solidFill>
                  <a:schemeClr val="tx1"/>
                </a:solidFill>
                <a:effectLst/>
                <a:latin typeface="+mn-lt"/>
                <a:ea typeface="+mn-ea"/>
                <a:cs typeface="+mn-cs"/>
              </a:rPr>
              <a:t>Abedon</a:t>
            </a:r>
            <a:r>
              <a:rPr lang="en-US" sz="1200" kern="1200" dirty="0" smtClean="0">
                <a:solidFill>
                  <a:schemeClr val="tx1"/>
                </a:solidFill>
                <a:effectLst/>
                <a:latin typeface="+mn-lt"/>
                <a:ea typeface="+mn-ea"/>
                <a:cs typeface="+mn-cs"/>
              </a:rPr>
              <a:t> 2005).   The most abundant species recorded (green ash, </a:t>
            </a:r>
            <a:r>
              <a:rPr lang="en-US" sz="1200" kern="1200" dirty="0" err="1" smtClean="0">
                <a:solidFill>
                  <a:schemeClr val="tx1"/>
                </a:solidFill>
                <a:effectLst/>
                <a:latin typeface="+mn-lt"/>
                <a:ea typeface="+mn-ea"/>
                <a:cs typeface="+mn-cs"/>
              </a:rPr>
              <a:t>bigtooth</a:t>
            </a:r>
            <a:r>
              <a:rPr lang="en-US" sz="1200" kern="1200" dirty="0" smtClean="0">
                <a:solidFill>
                  <a:schemeClr val="tx1"/>
                </a:solidFill>
                <a:effectLst/>
                <a:latin typeface="+mn-lt"/>
                <a:ea typeface="+mn-ea"/>
                <a:cs typeface="+mn-cs"/>
              </a:rPr>
              <a:t> aspen, and quaking aspen) grow best under different conditions, which is likely a factor in their dispersal.  Quaking aspen grow best in moist soil, and </a:t>
            </a:r>
            <a:r>
              <a:rPr lang="en-US" sz="1200" kern="1200" dirty="0" err="1" smtClean="0">
                <a:solidFill>
                  <a:schemeClr val="tx1"/>
                </a:solidFill>
                <a:effectLst/>
                <a:latin typeface="+mn-lt"/>
                <a:ea typeface="+mn-ea"/>
                <a:cs typeface="+mn-cs"/>
              </a:rPr>
              <a:t>bigtooth</a:t>
            </a:r>
            <a:r>
              <a:rPr lang="en-US" sz="1200" kern="1200" dirty="0" smtClean="0">
                <a:solidFill>
                  <a:schemeClr val="tx1"/>
                </a:solidFill>
                <a:effectLst/>
                <a:latin typeface="+mn-lt"/>
                <a:ea typeface="+mn-ea"/>
                <a:cs typeface="+mn-cs"/>
              </a:rPr>
              <a:t> aspen grow well in moist and drier soils (</a:t>
            </a:r>
            <a:r>
              <a:rPr lang="en-US" sz="1200" kern="1200" dirty="0" err="1" smtClean="0">
                <a:solidFill>
                  <a:schemeClr val="tx1"/>
                </a:solidFill>
                <a:effectLst/>
                <a:latin typeface="+mn-lt"/>
                <a:ea typeface="+mn-ea"/>
                <a:cs typeface="+mn-cs"/>
              </a:rPr>
              <a:t>Tobiessen</a:t>
            </a:r>
            <a:r>
              <a:rPr lang="en-US" sz="1200" kern="1200" dirty="0" smtClean="0">
                <a:solidFill>
                  <a:schemeClr val="tx1"/>
                </a:solidFill>
                <a:effectLst/>
                <a:latin typeface="+mn-lt"/>
                <a:ea typeface="+mn-ea"/>
                <a:cs typeface="+mn-cs"/>
              </a:rPr>
              <a:t> and Kana 1974).  All three of these species are considered drought-tolerant, </a:t>
            </a:r>
            <a:r>
              <a:rPr lang="en-US" sz="1200" kern="1200" dirty="0" err="1" smtClean="0">
                <a:solidFill>
                  <a:schemeClr val="tx1"/>
                </a:solidFill>
                <a:effectLst/>
                <a:latin typeface="+mn-lt"/>
                <a:ea typeface="+mn-ea"/>
                <a:cs typeface="+mn-cs"/>
              </a:rPr>
              <a:t>mesic</a:t>
            </a:r>
            <a:r>
              <a:rPr lang="en-US" sz="1200" kern="1200" dirty="0" smtClean="0">
                <a:solidFill>
                  <a:schemeClr val="tx1"/>
                </a:solidFill>
                <a:effectLst/>
                <a:latin typeface="+mn-lt"/>
                <a:ea typeface="+mn-ea"/>
                <a:cs typeface="+mn-cs"/>
              </a:rPr>
              <a:t> species, as well (</a:t>
            </a:r>
            <a:r>
              <a:rPr lang="en-US" sz="1200" kern="1200" dirty="0" err="1" smtClean="0">
                <a:solidFill>
                  <a:schemeClr val="tx1"/>
                </a:solidFill>
                <a:effectLst/>
                <a:latin typeface="+mn-lt"/>
                <a:ea typeface="+mn-ea"/>
                <a:cs typeface="+mn-cs"/>
              </a:rPr>
              <a:t>Tobiessen</a:t>
            </a:r>
            <a:r>
              <a:rPr lang="en-US" sz="1200" kern="1200" dirty="0" smtClean="0">
                <a:solidFill>
                  <a:schemeClr val="tx1"/>
                </a:solidFill>
                <a:effectLst/>
                <a:latin typeface="+mn-lt"/>
                <a:ea typeface="+mn-ea"/>
                <a:cs typeface="+mn-cs"/>
              </a:rPr>
              <a:t> and Kana 1974).</a:t>
            </a:r>
            <a:endParaRPr lang="en-US" dirty="0" smtClean="0">
              <a:effectLst/>
            </a:endParaRPr>
          </a:p>
          <a:p>
            <a:endParaRPr lang="en-US" dirty="0" smtClean="0">
              <a:effectLst/>
            </a:endParaRPr>
          </a:p>
        </p:txBody>
      </p:sp>
      <p:sp>
        <p:nvSpPr>
          <p:cNvPr id="4" name="Slide Number Placeholder 3"/>
          <p:cNvSpPr>
            <a:spLocks noGrp="1"/>
          </p:cNvSpPr>
          <p:nvPr>
            <p:ph type="sldNum" sz="quarter" idx="10"/>
          </p:nvPr>
        </p:nvSpPr>
        <p:spPr/>
        <p:txBody>
          <a:bodyPr/>
          <a:lstStyle/>
          <a:p>
            <a:fld id="{BFA293A4-8EAA-4915-8E7D-888974E8068D}" type="slidenum">
              <a:rPr lang="en-US" smtClean="0"/>
              <a:t>30</a:t>
            </a:fld>
            <a:endParaRPr lang="en-US"/>
          </a:p>
        </p:txBody>
      </p:sp>
    </p:spTree>
    <p:extLst>
      <p:ext uri="{BB962C8B-B14F-4D97-AF65-F5344CB8AC3E}">
        <p14:creationId xmlns:p14="http://schemas.microsoft.com/office/powerpoint/2010/main" val="1285481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The history of the Preserve plays a large role in the low diversity. Prior to the restoration, this area was utilized for agriculture (Mequon Nature Preserve 2010). Farming can lower spatial variation in an area. The balance of the nutrient content of the soil with the moisture content in abandoned farmland affects the diversity of plants in that area (Robertson et al. 1988). The specific nutrient contents in the soil may be ideal for green ash trees, which were the most prevalent types of trees surveyed.  Green ash trees are considered drought-tolerant trees. A recent drought in the Mequon area could account for the high number of green ash saplings</a:t>
            </a:r>
            <a:r>
              <a:rPr lang="en-US" sz="1200" u="sng" kern="1200" dirty="0" smtClean="0">
                <a:solidFill>
                  <a:schemeClr val="tx1"/>
                </a:solidFill>
                <a:effectLst/>
                <a:latin typeface="+mn-lt"/>
                <a:ea typeface="+mn-ea"/>
                <a:cs typeface="+mn-cs"/>
              </a:rPr>
              <a:t>.</a:t>
            </a:r>
            <a:r>
              <a:rPr lang="en-US" sz="1200" dirty="0" smtClean="0">
                <a:effectLst/>
              </a:rPr>
              <a:t> </a:t>
            </a:r>
            <a:endParaRPr lang="en-US" dirty="0" smtClean="0">
              <a:effectLst/>
            </a:endParaRPr>
          </a:p>
          <a:p>
            <a:r>
              <a:rPr lang="en-US" sz="1200" kern="1200" dirty="0" smtClean="0">
                <a:solidFill>
                  <a:schemeClr val="tx1"/>
                </a:solidFill>
                <a:effectLst/>
                <a:latin typeface="+mn-lt"/>
                <a:ea typeface="+mn-ea"/>
                <a:cs typeface="+mn-cs"/>
              </a:rPr>
              <a:t>The total density of each restoration unit shown in Table 5 expresses the lack of overall growth in each unit.  This lack of growth could be contributed to several different factors.  </a:t>
            </a:r>
            <a:r>
              <a:rPr lang="en-US" sz="1200" u="sng" kern="1200" dirty="0" smtClean="0">
                <a:solidFill>
                  <a:schemeClr val="tx1"/>
                </a:solidFill>
                <a:effectLst/>
                <a:latin typeface="+mn-lt"/>
                <a:ea typeface="+mn-ea"/>
                <a:cs typeface="+mn-cs"/>
              </a:rPr>
              <a:t>One of the natural disturbances present in the units surveyed includes uneven ground, which creates a water gradient across the units and inhibits tree growth in certain areas.  </a:t>
            </a:r>
            <a:r>
              <a:rPr lang="en-US" sz="1200" dirty="0" smtClean="0">
                <a:effectLst/>
              </a:rPr>
              <a:t> </a:t>
            </a:r>
            <a:r>
              <a:rPr lang="en-US" sz="1200" kern="1200" dirty="0" smtClean="0">
                <a:solidFill>
                  <a:schemeClr val="tx1"/>
                </a:solidFill>
                <a:effectLst/>
                <a:latin typeface="+mn-lt"/>
                <a:ea typeface="+mn-ea"/>
                <a:cs typeface="+mn-cs"/>
              </a:rPr>
              <a:t>Disease and the presence of invasive species may also be impacting parts of the Preserve and </a:t>
            </a:r>
            <a:r>
              <a:rPr lang="en-US" sz="1200" u="sng" kern="1200" dirty="0" smtClean="0">
                <a:solidFill>
                  <a:schemeClr val="tx1"/>
                </a:solidFill>
                <a:effectLst/>
                <a:latin typeface="+mn-lt"/>
                <a:ea typeface="+mn-ea"/>
                <a:cs typeface="+mn-cs"/>
              </a:rPr>
              <a:t>causing the tree counts observed</a:t>
            </a:r>
            <a:r>
              <a:rPr lang="en-US" sz="1200" dirty="0" smtClean="0">
                <a:effectLst/>
              </a:rPr>
              <a:t> </a:t>
            </a:r>
            <a:r>
              <a:rPr lang="en-US" sz="1200" kern="1200" dirty="0" smtClean="0">
                <a:solidFill>
                  <a:schemeClr val="tx1"/>
                </a:solidFill>
                <a:effectLst/>
                <a:latin typeface="+mn-lt"/>
                <a:ea typeface="+mn-ea"/>
                <a:cs typeface="+mn-cs"/>
              </a:rPr>
              <a:t>.  Ash trees in southern Wisconsin have recently been plagued by the tree-killing emerald ash borer, which is a beetle that feeds on a tree’s nutrients while living beneath its bark (</a:t>
            </a:r>
            <a:r>
              <a:rPr lang="en-US" sz="1200" kern="1200" dirty="0" err="1" smtClean="0">
                <a:solidFill>
                  <a:schemeClr val="tx1"/>
                </a:solidFill>
                <a:effectLst/>
                <a:latin typeface="+mn-lt"/>
                <a:ea typeface="+mn-ea"/>
                <a:cs typeface="+mn-cs"/>
              </a:rPr>
              <a:t>Bergquist</a:t>
            </a:r>
            <a:r>
              <a:rPr lang="en-US" sz="1200" kern="1200" dirty="0" smtClean="0">
                <a:solidFill>
                  <a:schemeClr val="tx1"/>
                </a:solidFill>
                <a:effectLst/>
                <a:latin typeface="+mn-lt"/>
                <a:ea typeface="+mn-ea"/>
                <a:cs typeface="+mn-cs"/>
              </a:rPr>
              <a:t> 2013).  While dead trees are not currently an outstanding concern at the Mequon Nature Preserve, the illegal transportation of firewood can increase the spread of this problem and become concerning.  Weather conditions undoubtedly affect the survival of different species in nature, which can account for the lack of diversity seen in the units.  The similarities between all three units are they have dense vegetation consisting of native prairie flowers and grasses. Thick ground coverage of low lying plants could inhibit the survival of tree saplings through intraspecific and interspecific competition for resources such as nutrients and sunlight.  Furthermore, since the restoration of the Mequon Nature Preserve is quite a young project, not enough time has passed for the project to fully begin its rehabilitation and exhibit extensive growth.  It is also important to note that trails intersected the units surveyed, affecting the overall abundance of trees along the transect lines.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**LOOK</a:t>
            </a:r>
            <a:r>
              <a:rPr lang="en-US" sz="1200" kern="1200" baseline="0" dirty="0" smtClean="0">
                <a:solidFill>
                  <a:schemeClr val="tx1"/>
                </a:solidFill>
                <a:effectLst/>
                <a:latin typeface="+mn-lt"/>
                <a:ea typeface="+mn-ea"/>
                <a:cs typeface="+mn-cs"/>
              </a:rPr>
              <a:t> AT ANDERSON’S COMMENTS/CHANGES ON THIS PART, AND FOR NEXT SLIDE</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will reduce the cost of agriculture by replenishing the soil with nutrients, and it will protect native species that are threatened due to land exploitation (Wade et al. 2007).  Furthermore, prices of agricultural products have decreased and the knowledge of the importance of ecosystem preservation has increased allowing for “wide-scale forest restoration” to occur (Gardiner et al. </a:t>
            </a:r>
            <a:r>
              <a:rPr lang="en-US" sz="1200" kern="1200" smtClean="0">
                <a:solidFill>
                  <a:schemeClr val="tx1"/>
                </a:solidFill>
                <a:effectLst/>
                <a:latin typeface="+mn-lt"/>
                <a:ea typeface="+mn-ea"/>
                <a:cs typeface="+mn-cs"/>
              </a:rPr>
              <a:t>2010).</a:t>
            </a:r>
            <a:endParaRPr lang="en-US" dirty="0" smtClean="0">
              <a:effectLst/>
            </a:endParaRPr>
          </a:p>
        </p:txBody>
      </p:sp>
      <p:sp>
        <p:nvSpPr>
          <p:cNvPr id="4" name="Slide Number Placeholder 3"/>
          <p:cNvSpPr>
            <a:spLocks noGrp="1"/>
          </p:cNvSpPr>
          <p:nvPr>
            <p:ph type="sldNum" sz="quarter" idx="10"/>
          </p:nvPr>
        </p:nvSpPr>
        <p:spPr/>
        <p:txBody>
          <a:bodyPr/>
          <a:lstStyle/>
          <a:p>
            <a:fld id="{BFA293A4-8EAA-4915-8E7D-888974E8068D}" type="slidenum">
              <a:rPr lang="en-US" smtClean="0"/>
              <a:t>31</a:t>
            </a:fld>
            <a:endParaRPr lang="en-US"/>
          </a:p>
        </p:txBody>
      </p:sp>
    </p:spTree>
    <p:extLst>
      <p:ext uri="{BB962C8B-B14F-4D97-AF65-F5344CB8AC3E}">
        <p14:creationId xmlns:p14="http://schemas.microsoft.com/office/powerpoint/2010/main" val="817530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Trails intersected the units surveyed affecting the overall abundance of trees along transect line</a:t>
            </a:r>
          </a:p>
        </p:txBody>
      </p:sp>
      <p:sp>
        <p:nvSpPr>
          <p:cNvPr id="4" name="Slide Number Placeholder 3"/>
          <p:cNvSpPr>
            <a:spLocks noGrp="1"/>
          </p:cNvSpPr>
          <p:nvPr>
            <p:ph type="sldNum" sz="quarter" idx="10"/>
          </p:nvPr>
        </p:nvSpPr>
        <p:spPr/>
        <p:txBody>
          <a:bodyPr/>
          <a:lstStyle/>
          <a:p>
            <a:fld id="{BFA293A4-8EAA-4915-8E7D-888974E8068D}" type="slidenum">
              <a:rPr lang="en-US" smtClean="0"/>
              <a:t>32</a:t>
            </a:fld>
            <a:endParaRPr lang="en-US"/>
          </a:p>
        </p:txBody>
      </p:sp>
    </p:spTree>
    <p:extLst>
      <p:ext uri="{BB962C8B-B14F-4D97-AF65-F5344CB8AC3E}">
        <p14:creationId xmlns:p14="http://schemas.microsoft.com/office/powerpoint/2010/main" val="251366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Recommendations to improve the species diversity and restore the forest system at the Mequon Nature Preserve are to plant more trees and employ controlled burning in more of the plots.  Fires promote the growth of </a:t>
            </a:r>
            <a:r>
              <a:rPr lang="en-US" sz="1200" kern="1200" dirty="0" err="1" smtClean="0">
                <a:solidFill>
                  <a:schemeClr val="tx1"/>
                </a:solidFill>
                <a:effectLst/>
                <a:latin typeface="+mn-lt"/>
                <a:ea typeface="+mn-ea"/>
                <a:cs typeface="+mn-cs"/>
              </a:rPr>
              <a:t>mesic</a:t>
            </a:r>
            <a:r>
              <a:rPr lang="en-US" sz="1200" kern="1200" dirty="0" smtClean="0">
                <a:solidFill>
                  <a:schemeClr val="tx1"/>
                </a:solidFill>
                <a:effectLst/>
                <a:latin typeface="+mn-lt"/>
                <a:ea typeface="+mn-ea"/>
                <a:cs typeface="+mn-cs"/>
              </a:rPr>
              <a:t> species by decreasing </a:t>
            </a:r>
            <a:r>
              <a:rPr lang="en-US" sz="1200" kern="1200" dirty="0" err="1" smtClean="0">
                <a:solidFill>
                  <a:schemeClr val="tx1"/>
                </a:solidFill>
                <a:effectLst/>
                <a:latin typeface="+mn-lt"/>
                <a:ea typeface="+mn-ea"/>
                <a:cs typeface="+mn-cs"/>
              </a:rPr>
              <a:t>overstory</a:t>
            </a:r>
            <a:r>
              <a:rPr lang="en-US" sz="1200" kern="1200" dirty="0" smtClean="0">
                <a:solidFill>
                  <a:schemeClr val="tx1"/>
                </a:solidFill>
                <a:effectLst/>
                <a:latin typeface="+mn-lt"/>
                <a:ea typeface="+mn-ea"/>
                <a:cs typeface="+mn-cs"/>
              </a:rPr>
              <a:t> density as well as </a:t>
            </a:r>
            <a:r>
              <a:rPr lang="en-US" sz="1200" kern="1200" dirty="0" err="1" smtClean="0">
                <a:solidFill>
                  <a:schemeClr val="tx1"/>
                </a:solidFill>
                <a:effectLst/>
                <a:latin typeface="+mn-lt"/>
                <a:ea typeface="+mn-ea"/>
                <a:cs typeface="+mn-cs"/>
              </a:rPr>
              <a:t>nonmesic</a:t>
            </a:r>
            <a:r>
              <a:rPr lang="en-US" sz="1200" kern="1200" dirty="0" smtClean="0">
                <a:solidFill>
                  <a:schemeClr val="tx1"/>
                </a:solidFill>
                <a:effectLst/>
                <a:latin typeface="+mn-lt"/>
                <a:ea typeface="+mn-ea"/>
                <a:cs typeface="+mn-cs"/>
              </a:rPr>
              <a:t>, shade-tolerant species (Parker and </a:t>
            </a:r>
            <a:r>
              <a:rPr lang="en-US" sz="1200" kern="1200" dirty="0" err="1" smtClean="0">
                <a:solidFill>
                  <a:schemeClr val="tx1"/>
                </a:solidFill>
                <a:effectLst/>
                <a:latin typeface="+mn-lt"/>
                <a:ea typeface="+mn-ea"/>
                <a:cs typeface="+mn-cs"/>
              </a:rPr>
              <a:t>Dey</a:t>
            </a:r>
            <a:r>
              <a:rPr lang="en-US" sz="1200" kern="1200" dirty="0" smtClean="0">
                <a:solidFill>
                  <a:schemeClr val="tx1"/>
                </a:solidFill>
                <a:effectLst/>
                <a:latin typeface="+mn-lt"/>
                <a:ea typeface="+mn-ea"/>
                <a:cs typeface="+mn-cs"/>
              </a:rPr>
              <a:t> 2008).  Overall, more data needs to be collected and analyzed to determine how much additional work needs to be done in restoring these units, as this research just skimmed the surface of this continuous project at the Mequon Nature Preserve.  No recent tree records of this area are available for comparison since this research is the first tree surveying completed here.  With more tree inventories, one option would be for the Preserve to work with the Milwaukee Public Works Forestry Section to move towards establishing a suitable budget for urban forests and recruiting community members to help with its maintenance (Bell and Wheeler 2006).  Furthermore, careful monitoring of the Mequon Nature Preserve will serve to encourage tree species diversity by helping prevent the occurrence and spread of invasive species.</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33</a:t>
            </a:fld>
            <a:endParaRPr lang="en-US"/>
          </a:p>
        </p:txBody>
      </p:sp>
    </p:spTree>
    <p:extLst>
      <p:ext uri="{BB962C8B-B14F-4D97-AF65-F5344CB8AC3E}">
        <p14:creationId xmlns:p14="http://schemas.microsoft.com/office/powerpoint/2010/main" val="306597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ultimate goal was to purchase all of section 33 within the city limits (Figure 1).</a:t>
            </a:r>
          </a:p>
          <a:p>
            <a:r>
              <a:rPr lang="en-US" sz="1200" kern="1200" dirty="0" smtClean="0">
                <a:solidFill>
                  <a:schemeClr val="tx1"/>
                </a:solidFill>
                <a:effectLst/>
                <a:latin typeface="+mn-lt"/>
                <a:ea typeface="+mn-ea"/>
                <a:cs typeface="+mn-cs"/>
              </a:rPr>
              <a:t>Section 33 is the land that is bounded by </a:t>
            </a:r>
            <a:r>
              <a:rPr lang="en-US" sz="1200" kern="1200" dirty="0" err="1" smtClean="0">
                <a:solidFill>
                  <a:schemeClr val="tx1"/>
                </a:solidFill>
                <a:effectLst/>
                <a:latin typeface="+mn-lt"/>
                <a:ea typeface="+mn-ea"/>
                <a:cs typeface="+mn-cs"/>
              </a:rPr>
              <a:t>Donges</a:t>
            </a:r>
            <a:r>
              <a:rPr lang="en-US" sz="1200" kern="1200" dirty="0" smtClean="0">
                <a:solidFill>
                  <a:schemeClr val="tx1"/>
                </a:solidFill>
                <a:effectLst/>
                <a:latin typeface="+mn-lt"/>
                <a:ea typeface="+mn-ea"/>
                <a:cs typeface="+mn-cs"/>
              </a:rPr>
              <a:t> Bay Road on the north, Wauwatosa Road on the east, County Line Road on the south, and Swan Road on the west (Mequon Nature Preserve 2010).</a:t>
            </a:r>
          </a:p>
        </p:txBody>
      </p:sp>
      <p:sp>
        <p:nvSpPr>
          <p:cNvPr id="4" name="Slide Number Placeholder 3"/>
          <p:cNvSpPr>
            <a:spLocks noGrp="1"/>
          </p:cNvSpPr>
          <p:nvPr>
            <p:ph type="sldNum" sz="quarter" idx="10"/>
          </p:nvPr>
        </p:nvSpPr>
        <p:spPr/>
        <p:txBody>
          <a:bodyPr/>
          <a:lstStyle/>
          <a:p>
            <a:fld id="{BFA293A4-8EAA-4915-8E7D-888974E8068D}" type="slidenum">
              <a:rPr lang="en-US" smtClean="0"/>
              <a:t>5</a:t>
            </a:fld>
            <a:endParaRPr lang="en-US"/>
          </a:p>
        </p:txBody>
      </p:sp>
    </p:spTree>
    <p:extLst>
      <p:ext uri="{BB962C8B-B14F-4D97-AF65-F5344CB8AC3E}">
        <p14:creationId xmlns:p14="http://schemas.microsoft.com/office/powerpoint/2010/main" val="347724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6</a:t>
            </a:fld>
            <a:endParaRPr lang="en-US"/>
          </a:p>
        </p:txBody>
      </p:sp>
    </p:spTree>
    <p:extLst>
      <p:ext uri="{BB962C8B-B14F-4D97-AF65-F5344CB8AC3E}">
        <p14:creationId xmlns:p14="http://schemas.microsoft.com/office/powerpoint/2010/main" val="258577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Wade, </a:t>
            </a:r>
            <a:r>
              <a:rPr lang="en-US" sz="1200" kern="1200" dirty="0" err="1" smtClean="0">
                <a:solidFill>
                  <a:schemeClr val="tx1"/>
                </a:solidFill>
                <a:effectLst/>
                <a:latin typeface="+mn-lt"/>
                <a:ea typeface="+mn-ea"/>
                <a:cs typeface="+mn-cs"/>
              </a:rPr>
              <a:t>Gurr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Wratten</a:t>
            </a:r>
            <a:r>
              <a:rPr lang="en-US" sz="1200" kern="1200" dirty="0" smtClean="0">
                <a:solidFill>
                  <a:schemeClr val="tx1"/>
                </a:solidFill>
                <a:effectLst/>
                <a:latin typeface="+mn-lt"/>
                <a:ea typeface="+mn-ea"/>
                <a:cs typeface="+mn-cs"/>
              </a:rPr>
              <a:t>, farming practices can affect "air quality, biological diversity, climate, soil condition and the quality and quantity of water" (2007). By restoring unused portions of farmland to their natural state, not only will the immediate area be ecologically improved, but the overall sustainability of agriculture can be enhanced.</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Mission of the MNP: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Return the urban/suburban area to pre-settlement conditions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Establish “an environmental education conservancy and natural habitat that inspires exploration and cultivates stewardship, encouraging visitors to get off the path” (Mequon Nature Preserve 2010).</a:t>
            </a:r>
          </a:p>
          <a:p>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7</a:t>
            </a:fld>
            <a:endParaRPr lang="en-US"/>
          </a:p>
        </p:txBody>
      </p:sp>
    </p:spTree>
    <p:extLst>
      <p:ext uri="{BB962C8B-B14F-4D97-AF65-F5344CB8AC3E}">
        <p14:creationId xmlns:p14="http://schemas.microsoft.com/office/powerpoint/2010/main" val="135570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ASH</a:t>
            </a:r>
          </a:p>
          <a:p>
            <a:r>
              <a:rPr lang="en-US" dirty="0" smtClean="0"/>
              <a:t>	Developed roots make them</a:t>
            </a:r>
            <a:r>
              <a:rPr lang="en-US" baseline="0" dirty="0" smtClean="0"/>
              <a:t> mildly drought tolerant</a:t>
            </a:r>
          </a:p>
          <a:p>
            <a:r>
              <a:rPr lang="en-US" baseline="0" dirty="0" smtClean="0"/>
              <a:t>	</a:t>
            </a:r>
            <a:r>
              <a:rPr lang="en-US" sz="1200" kern="1200" dirty="0" smtClean="0">
                <a:solidFill>
                  <a:schemeClr val="tx1"/>
                </a:solidFill>
                <a:effectLst/>
                <a:latin typeface="+mn-lt"/>
                <a:ea typeface="+mn-ea"/>
                <a:cs typeface="+mn-cs"/>
              </a:rPr>
              <a:t>A major problem with ash trees has been the emerald ash borer (</a:t>
            </a:r>
            <a:r>
              <a:rPr lang="en-US" sz="1200" i="1" kern="1200" dirty="0" err="1" smtClean="0">
                <a:solidFill>
                  <a:schemeClr val="tx1"/>
                </a:solidFill>
                <a:effectLst/>
                <a:latin typeface="+mn-lt"/>
                <a:ea typeface="+mn-ea"/>
                <a:cs typeface="+mn-cs"/>
              </a:rPr>
              <a:t>Agrilus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planipennis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Since being discovered in North America in 2002, this invasive species from Asia has killed millions of ash trees (</a:t>
            </a:r>
            <a:r>
              <a:rPr lang="en-US" sz="1200" kern="1200" dirty="0" err="1" smtClean="0">
                <a:solidFill>
                  <a:schemeClr val="tx1"/>
                </a:solidFill>
                <a:effectLst/>
                <a:latin typeface="+mn-lt"/>
                <a:ea typeface="+mn-ea"/>
                <a:cs typeface="+mn-cs"/>
              </a:rPr>
              <a:t>Duan</a:t>
            </a:r>
            <a:r>
              <a:rPr lang="en-US" sz="1200" kern="1200" dirty="0" smtClean="0">
                <a:solidFill>
                  <a:schemeClr val="tx1"/>
                </a:solidFill>
                <a:effectLst/>
                <a:latin typeface="+mn-lt"/>
                <a:ea typeface="+mn-ea"/>
                <a:cs typeface="+mn-cs"/>
              </a:rPr>
              <a:t> et al. 2013). Emerald ash borer larvae crawl through and eat the wood of ash trees, creating tunnels that weaken the tree. The larvae prevent the upper portion of the tree from receiving nutrients and water due the tunnels interfering with the xylem and phloem, which will eventually kill the tree (WDNR 2013).</a:t>
            </a:r>
          </a:p>
          <a:p>
            <a:r>
              <a:rPr lang="en-US" sz="1200" kern="1200" dirty="0" smtClean="0">
                <a:solidFill>
                  <a:schemeClr val="tx1"/>
                </a:solidFill>
                <a:effectLst/>
                <a:latin typeface="+mn-lt"/>
                <a:ea typeface="+mn-ea"/>
                <a:cs typeface="+mn-cs"/>
              </a:rPr>
              <a:t>	Aspen is the most harvested group of trees in WI due to its use for making paper. </a:t>
            </a:r>
            <a:endParaRPr lang="en-US" dirty="0" smtClean="0"/>
          </a:p>
          <a:p>
            <a:endParaRPr lang="en-US" dirty="0" smtClean="0"/>
          </a:p>
          <a:p>
            <a:r>
              <a:rPr lang="en-US" dirty="0" smtClean="0"/>
              <a:t>ASPEN</a:t>
            </a:r>
          </a:p>
          <a:p>
            <a:r>
              <a:rPr lang="en-US" dirty="0" smtClean="0"/>
              <a:t>	</a:t>
            </a:r>
            <a:r>
              <a:rPr lang="en-US" sz="1200" kern="1200" dirty="0" smtClean="0">
                <a:solidFill>
                  <a:schemeClr val="tx1"/>
                </a:solidFill>
                <a:effectLst/>
                <a:latin typeface="+mn-lt"/>
                <a:ea typeface="+mn-ea"/>
                <a:cs typeface="+mn-cs"/>
              </a:rPr>
              <a:t>Aspen also generally have short life spans, since there are susceptible to a host of diseases and pests (ODNR 2013).</a:t>
            </a:r>
            <a:endParaRPr lang="en-US" dirty="0" smtClean="0"/>
          </a:p>
          <a:p>
            <a:endParaRPr lang="en-US" dirty="0" smtClean="0"/>
          </a:p>
          <a:p>
            <a:r>
              <a:rPr lang="en-US" dirty="0" smtClean="0"/>
              <a:t>OAK</a:t>
            </a:r>
          </a:p>
          <a:p>
            <a:r>
              <a:rPr lang="en-US" dirty="0" smtClean="0"/>
              <a:t>	</a:t>
            </a:r>
            <a:r>
              <a:rPr lang="en-US" dirty="0" err="1" smtClean="0"/>
              <a:t>Mesic</a:t>
            </a:r>
            <a:r>
              <a:rPr lang="en-US" dirty="0" smtClean="0"/>
              <a:t>=</a:t>
            </a:r>
            <a:r>
              <a:rPr lang="en-US" baseline="0" dirty="0" smtClean="0"/>
              <a:t> maintained through burning</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8</a:t>
            </a:fld>
            <a:endParaRPr lang="en-US"/>
          </a:p>
        </p:txBody>
      </p:sp>
    </p:spTree>
    <p:extLst>
      <p:ext uri="{BB962C8B-B14F-4D97-AF65-F5344CB8AC3E}">
        <p14:creationId xmlns:p14="http://schemas.microsoft.com/office/powerpoint/2010/main" val="281865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Tree surveying took place in September through November of 2013 at the Mequon Nature Preserve in Ozaukee County, Wisconsin. Transects were established in each of three designated restoration units (Figure 2). The number of transect lines recorded per unit was based on the area of each unit, which was determined by measuring the side lengths of each</a:t>
            </a:r>
            <a:r>
              <a:rPr lang="en-US" sz="1200" kern="1200" baseline="0" dirty="0" smtClean="0">
                <a:solidFill>
                  <a:schemeClr val="tx1"/>
                </a:solidFill>
                <a:effectLst/>
                <a:latin typeface="+mn-lt"/>
                <a:ea typeface="+mn-ea"/>
                <a:cs typeface="+mn-cs"/>
              </a:rPr>
              <a:t> unit with measuring tape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A293A4-8EAA-4915-8E7D-888974E8068D}" type="slidenum">
              <a:rPr lang="en-US" smtClean="0"/>
              <a:t>11</a:t>
            </a:fld>
            <a:endParaRPr lang="en-US"/>
          </a:p>
        </p:txBody>
      </p:sp>
    </p:spTree>
    <p:extLst>
      <p:ext uri="{BB962C8B-B14F-4D97-AF65-F5344CB8AC3E}">
        <p14:creationId xmlns:p14="http://schemas.microsoft.com/office/powerpoint/2010/main" val="218373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distance of 1.5 m from the center line was maintained by holding a 3 m string between the far surveyors, with the middle surveyor holding the middle of the string just above the transect line. The number and species of each tree within 1.5 m of the centered surveyor were recorded. </a:t>
            </a:r>
            <a:endParaRPr lang="en-US" dirty="0" smtClean="0"/>
          </a:p>
          <a:p>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12</a:t>
            </a:fld>
            <a:endParaRPr lang="en-US"/>
          </a:p>
        </p:txBody>
      </p:sp>
    </p:spTree>
    <p:extLst>
      <p:ext uri="{BB962C8B-B14F-4D97-AF65-F5344CB8AC3E}">
        <p14:creationId xmlns:p14="http://schemas.microsoft.com/office/powerpoint/2010/main" val="411728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northernmost square (1) has a side length of 60m, making its area 3,600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(Figure 3).  The large, center square (2) has a side length of 120m, and its area is 14,400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The triangular section is 120m in both base and length, so its area is 7,200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FA293A4-8EAA-4915-8E7D-888974E8068D}" type="slidenum">
              <a:rPr lang="en-US" smtClean="0"/>
              <a:t>14</a:t>
            </a:fld>
            <a:endParaRPr lang="en-US"/>
          </a:p>
        </p:txBody>
      </p:sp>
    </p:spTree>
    <p:extLst>
      <p:ext uri="{BB962C8B-B14F-4D97-AF65-F5344CB8AC3E}">
        <p14:creationId xmlns:p14="http://schemas.microsoft.com/office/powerpoint/2010/main" val="122460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118125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E92DE-9574-40E3-B043-770562284A81}"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156347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85216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D92E9-EE8D-4A7B-AB16-95078A58B9B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97943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363074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3E92DE-9574-40E3-B043-770562284A81}" type="datetimeFigureOut">
              <a:rPr lang="en-US" smtClean="0"/>
              <a:pPr/>
              <a:t>4/25/2014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2239364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3E92DE-9574-40E3-B043-770562284A81}" type="datetimeFigureOut">
              <a:rPr lang="en-US" smtClean="0"/>
              <a:pPr/>
              <a:t>4/25/2014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1952429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124616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25425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214493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39291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3E92DE-9574-40E3-B043-770562284A81}"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22948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3E92DE-9574-40E3-B043-770562284A81}"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412793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87609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5480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33E92DE-9574-40E3-B043-770562284A81}" type="datetimeFigureOut">
              <a:rPr lang="en-US" smtClean="0"/>
              <a:pPr/>
              <a:t>4/25/2014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418854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E92DE-9574-40E3-B043-770562284A81}"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D92E9-EE8D-4A7B-AB16-95078A58B9B9}" type="slidenum">
              <a:rPr lang="en-US" smtClean="0"/>
              <a:pPr/>
              <a:t>‹#›</a:t>
            </a:fld>
            <a:endParaRPr lang="en-US"/>
          </a:p>
        </p:txBody>
      </p:sp>
    </p:spTree>
    <p:extLst>
      <p:ext uri="{BB962C8B-B14F-4D97-AF65-F5344CB8AC3E}">
        <p14:creationId xmlns:p14="http://schemas.microsoft.com/office/powerpoint/2010/main" val="320605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3E92DE-9574-40E3-B043-770562284A81}" type="datetimeFigureOut">
              <a:rPr lang="en-US" smtClean="0"/>
              <a:pPr/>
              <a:t>4/25/2014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FFD92E9-EE8D-4A7B-AB16-95078A58B9B9}" type="slidenum">
              <a:rPr lang="en-US" smtClean="0"/>
              <a:pPr/>
              <a:t>‹#›</a:t>
            </a:fld>
            <a:endParaRPr lang="en-US"/>
          </a:p>
        </p:txBody>
      </p:sp>
    </p:spTree>
    <p:extLst>
      <p:ext uri="{BB962C8B-B14F-4D97-AF65-F5344CB8AC3E}">
        <p14:creationId xmlns:p14="http://schemas.microsoft.com/office/powerpoint/2010/main" val="21781055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Tree Surveying at the Mequon  Nature Preserve</a:t>
            </a:r>
            <a:endParaRPr lang="en-US" sz="4800" dirty="0"/>
          </a:p>
        </p:txBody>
      </p:sp>
      <p:sp>
        <p:nvSpPr>
          <p:cNvPr id="3" name="Subtitle 2"/>
          <p:cNvSpPr>
            <a:spLocks noGrp="1"/>
          </p:cNvSpPr>
          <p:nvPr>
            <p:ph type="subTitle" idx="1"/>
          </p:nvPr>
        </p:nvSpPr>
        <p:spPr>
          <a:xfrm>
            <a:off x="1154954" y="4777380"/>
            <a:ext cx="9942537" cy="861420"/>
          </a:xfrm>
        </p:spPr>
        <p:txBody>
          <a:bodyPr/>
          <a:lstStyle/>
          <a:p>
            <a:r>
              <a:rPr lang="en-US" cap="none" dirty="0" smtClean="0"/>
              <a:t>Amy </a:t>
            </a:r>
            <a:r>
              <a:rPr lang="en-US" cap="none" dirty="0" err="1" smtClean="0"/>
              <a:t>Boldt</a:t>
            </a:r>
            <a:r>
              <a:rPr lang="en-US" cap="none" dirty="0" smtClean="0"/>
              <a:t>, </a:t>
            </a:r>
            <a:r>
              <a:rPr lang="en-US" cap="none" dirty="0"/>
              <a:t>Caitlin Finnane, Thomas Jones, </a:t>
            </a:r>
            <a:r>
              <a:rPr lang="en-US" cap="none" dirty="0" smtClean="0"/>
              <a:t>Sarah </a:t>
            </a:r>
            <a:r>
              <a:rPr lang="en-US" cap="none" dirty="0" err="1"/>
              <a:t>Kolander</a:t>
            </a:r>
            <a:r>
              <a:rPr lang="en-US" cap="none" dirty="0"/>
              <a:t>, </a:t>
            </a:r>
            <a:r>
              <a:rPr lang="en-US" cap="none" dirty="0" smtClean="0"/>
              <a:t>and Laura </a:t>
            </a:r>
            <a:r>
              <a:rPr lang="en-US" cap="none" dirty="0" err="1"/>
              <a:t>Toepfer</a:t>
            </a:r>
            <a:endParaRPr lang="en-US" cap="none" dirty="0"/>
          </a:p>
        </p:txBody>
      </p:sp>
    </p:spTree>
    <p:extLst>
      <p:ext uri="{BB962C8B-B14F-4D97-AF65-F5344CB8AC3E}">
        <p14:creationId xmlns:p14="http://schemas.microsoft.com/office/powerpoint/2010/main" val="213980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61872" y="438913"/>
            <a:ext cx="9075386" cy="3584544"/>
          </a:xfrm>
          <a:prstGeom prst="rect">
            <a:avLst/>
          </a:prstGeom>
        </p:spPr>
      </p:pic>
    </p:spTree>
    <p:extLst>
      <p:ext uri="{BB962C8B-B14F-4D97-AF65-F5344CB8AC3E}">
        <p14:creationId xmlns:p14="http://schemas.microsoft.com/office/powerpoint/2010/main" val="706831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srcRect l="35347" t="22007" r="42661" b="24611"/>
          <a:stretch/>
        </p:blipFill>
        <p:spPr bwMode="auto">
          <a:xfrm>
            <a:off x="5728063" y="248194"/>
            <a:ext cx="4617345" cy="4715692"/>
          </a:xfrm>
          <a:prstGeom prst="rect">
            <a:avLst/>
          </a:prstGeom>
          <a:ln>
            <a:noFill/>
          </a:ln>
          <a:extLst>
            <a:ext uri="{53640926-AAD7-44d8-BBD7-CCE9431645EC}">
              <a14:shadowObscured xmlns:a14="http://schemas.microsoft.com/office/drawing/2010/main" xmlns=""/>
            </a:ext>
          </a:extLst>
        </p:spPr>
      </p:pic>
      <p:grpSp>
        <p:nvGrpSpPr>
          <p:cNvPr id="3" name="Group 2"/>
          <p:cNvGrpSpPr/>
          <p:nvPr/>
        </p:nvGrpSpPr>
        <p:grpSpPr>
          <a:xfrm>
            <a:off x="6733310" y="2951526"/>
            <a:ext cx="1204077" cy="999484"/>
            <a:chOff x="0" y="0"/>
            <a:chExt cx="570687" cy="619791"/>
          </a:xfrm>
          <a:effectLst>
            <a:glow rad="228600">
              <a:schemeClr val="accent2">
                <a:satMod val="175000"/>
                <a:alpha val="40000"/>
              </a:schemeClr>
            </a:glow>
          </a:effectLst>
        </p:grpSpPr>
        <p:cxnSp>
          <p:nvCxnSpPr>
            <p:cNvPr id="4" name="Straight Connector 3"/>
            <p:cNvCxnSpPr/>
            <p:nvPr/>
          </p:nvCxnSpPr>
          <p:spPr>
            <a:xfrm>
              <a:off x="0" y="7315"/>
              <a:ext cx="0" cy="612476"/>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315" y="0"/>
              <a:ext cx="318770" cy="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315" y="614476"/>
              <a:ext cx="358445" cy="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21869" y="0"/>
              <a:ext cx="0" cy="124359"/>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29184" y="124358"/>
              <a:ext cx="127457" cy="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53542" y="0"/>
              <a:ext cx="0" cy="123825"/>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3542" y="0"/>
              <a:ext cx="117044" cy="0"/>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63270" y="0"/>
              <a:ext cx="0" cy="336499"/>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65760" y="336499"/>
              <a:ext cx="204927" cy="278561"/>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5697583" y="4963886"/>
            <a:ext cx="4647825" cy="1894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Figure 2: </a:t>
            </a:r>
            <a:r>
              <a:rPr lang="en-US" sz="1600" dirty="0"/>
              <a:t>Restoration Units for Tree Surveying. Surveying took place in </a:t>
            </a:r>
            <a:r>
              <a:rPr lang="en-US" sz="1600" dirty="0" smtClean="0"/>
              <a:t>September through </a:t>
            </a:r>
            <a:r>
              <a:rPr lang="en-US" sz="1600" dirty="0"/>
              <a:t>November of 2013 at the Mequon Nature Preserve in Ozaukee </a:t>
            </a:r>
            <a:r>
              <a:rPr lang="en-US" sz="1600" dirty="0" smtClean="0"/>
              <a:t>County, Wisconsin</a:t>
            </a:r>
            <a:r>
              <a:rPr lang="en-US" sz="1600" dirty="0"/>
              <a:t>. Areas surveyed include units 2, 2A, and 2B as outlined in the map </a:t>
            </a:r>
            <a:r>
              <a:rPr lang="en-US" sz="1600" dirty="0" smtClean="0"/>
              <a:t>above (Mequon </a:t>
            </a:r>
            <a:r>
              <a:rPr lang="en-US" sz="1600" dirty="0"/>
              <a:t>Nature Preserve 2010).</a:t>
            </a:r>
          </a:p>
        </p:txBody>
      </p:sp>
      <p:sp>
        <p:nvSpPr>
          <p:cNvPr id="14" name="TextBox 13"/>
          <p:cNvSpPr txBox="1"/>
          <p:nvPr/>
        </p:nvSpPr>
        <p:spPr>
          <a:xfrm>
            <a:off x="378824" y="522514"/>
            <a:ext cx="4885509" cy="738664"/>
          </a:xfrm>
          <a:prstGeom prst="rect">
            <a:avLst/>
          </a:prstGeom>
        </p:spPr>
        <p:txBody>
          <a:bodyPr vert="horz" lIns="91440" tIns="45720" rIns="91440" bIns="45720" rtlCol="0" anchor="t">
            <a:noAutofit/>
          </a:bodyPr>
          <a:lstStyle>
            <a:lvl1pPr defTabSz="457200">
              <a:spcBef>
                <a:spcPct val="0"/>
              </a:spcBef>
              <a:buNone/>
              <a:defRPr sz="4200" b="0" i="0">
                <a:solidFill>
                  <a:schemeClr val="tx2"/>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Units Surveyed</a:t>
            </a:r>
          </a:p>
        </p:txBody>
      </p:sp>
      <p:sp>
        <p:nvSpPr>
          <p:cNvPr id="16" name="Content Placeholder 2"/>
          <p:cNvSpPr txBox="1">
            <a:spLocks/>
          </p:cNvSpPr>
          <p:nvPr/>
        </p:nvSpPr>
        <p:spPr>
          <a:xfrm>
            <a:off x="248193" y="1647970"/>
            <a:ext cx="5449390" cy="4195481"/>
          </a:xfrm>
          <a:prstGeom prst="rect">
            <a:avLst/>
          </a:prstGeom>
        </p:spPr>
        <p:txBody>
          <a:bodyPr/>
          <a:lstStyle/>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Three</a:t>
            </a:r>
            <a:r>
              <a:rPr kumimoji="0" lang="en-US" sz="2000" b="0" i="0" u="none" strike="noStrike" kern="1200" cap="none" spc="0" normalizeH="0" noProof="0" dirty="0" smtClean="0">
                <a:ln>
                  <a:noFill/>
                </a:ln>
                <a:solidFill>
                  <a:schemeClr val="tx1"/>
                </a:solidFill>
                <a:effectLst/>
                <a:uLnTx/>
                <a:uFillTx/>
                <a:latin typeface="+mj-lt"/>
                <a:ea typeface="+mj-ea"/>
                <a:cs typeface="+mj-cs"/>
              </a:rPr>
              <a:t> restoration </a:t>
            </a:r>
            <a:r>
              <a:rPr lang="en-US" sz="2000" dirty="0">
                <a:latin typeface="+mj-lt"/>
                <a:ea typeface="+mj-ea"/>
                <a:cs typeface="+mj-cs"/>
              </a:rPr>
              <a:t>u</a:t>
            </a:r>
            <a:r>
              <a:rPr kumimoji="0" lang="en-US" sz="2000" b="0" i="0" u="none" strike="noStrike" kern="1200" cap="none" spc="0" normalizeH="0" noProof="0" dirty="0" smtClean="0">
                <a:ln>
                  <a:noFill/>
                </a:ln>
                <a:solidFill>
                  <a:schemeClr val="tx1"/>
                </a:solidFill>
                <a:effectLst/>
                <a:uLnTx/>
                <a:uFillTx/>
                <a:latin typeface="+mj-lt"/>
                <a:ea typeface="+mj-ea"/>
                <a:cs typeface="+mj-cs"/>
              </a:rPr>
              <a:t>nits:</a:t>
            </a:r>
          </a:p>
          <a:p>
            <a:pPr marL="800100" lvl="1" indent="-342900" defTabSz="457200">
              <a:spcBef>
                <a:spcPts val="1000"/>
              </a:spcBef>
              <a:buClr>
                <a:schemeClr val="bg2">
                  <a:lumMod val="40000"/>
                  <a:lumOff val="60000"/>
                </a:schemeClr>
              </a:buClr>
              <a:buSzPct val="80000"/>
              <a:buFont typeface="Wingdings 3" charset="2"/>
              <a:buChar char=""/>
            </a:pPr>
            <a:r>
              <a:rPr lang="en-US" sz="2000" baseline="0" dirty="0" smtClean="0">
                <a:latin typeface="+mj-lt"/>
                <a:ea typeface="+mj-ea"/>
                <a:cs typeface="+mj-cs"/>
              </a:rPr>
              <a:t>2, 2A, 2B</a:t>
            </a:r>
          </a:p>
          <a:p>
            <a:pPr marL="342900" indent="-342900" defTabSz="457200">
              <a:spcBef>
                <a:spcPts val="1000"/>
              </a:spcBef>
              <a:buClr>
                <a:schemeClr val="bg2">
                  <a:lumMod val="40000"/>
                  <a:lumOff val="60000"/>
                </a:schemeClr>
              </a:buClr>
              <a:buSzPct val="80000"/>
              <a:buFont typeface="Wingdings 3" charset="2"/>
              <a:buChar char=""/>
            </a:pPr>
            <a:r>
              <a:rPr lang="en-US" sz="2000" dirty="0" smtClean="0">
                <a:latin typeface="+mj-lt"/>
                <a:ea typeface="+mj-ea"/>
                <a:cs typeface="+mj-cs"/>
              </a:rPr>
              <a:t>Area of each determined by measuring side lengths</a:t>
            </a:r>
          </a:p>
          <a:p>
            <a:pPr marL="342900" indent="-342900" defTabSz="457200">
              <a:spcBef>
                <a:spcPts val="1000"/>
              </a:spcBef>
              <a:buClr>
                <a:schemeClr val="bg2">
                  <a:lumMod val="40000"/>
                  <a:lumOff val="60000"/>
                </a:schemeClr>
              </a:buClr>
              <a:buSzPct val="80000"/>
              <a:buFont typeface="Wingdings 3" charset="2"/>
              <a:buChar char=""/>
            </a:pPr>
            <a:r>
              <a:rPr lang="en-US" sz="2000" baseline="0" dirty="0" smtClean="0">
                <a:latin typeface="+mj-lt"/>
                <a:ea typeface="+mj-ea"/>
                <a:cs typeface="+mj-cs"/>
              </a:rPr>
              <a:t>Transect lines </a:t>
            </a:r>
            <a:r>
              <a:rPr lang="en-US" sz="2000" dirty="0">
                <a:latin typeface="+mj-lt"/>
                <a:ea typeface="+mj-ea"/>
                <a:cs typeface="+mj-cs"/>
              </a:rPr>
              <a:t>b</a:t>
            </a:r>
            <a:r>
              <a:rPr lang="en-US" sz="2000" baseline="0" dirty="0" smtClean="0">
                <a:latin typeface="+mj-lt"/>
                <a:ea typeface="+mj-ea"/>
                <a:cs typeface="+mj-cs"/>
              </a:rPr>
              <a:t>ased </a:t>
            </a:r>
            <a:r>
              <a:rPr lang="en-US" sz="2000" dirty="0">
                <a:latin typeface="+mj-lt"/>
                <a:ea typeface="+mj-ea"/>
                <a:cs typeface="+mj-cs"/>
              </a:rPr>
              <a:t>o</a:t>
            </a:r>
            <a:r>
              <a:rPr lang="en-US" sz="2000" baseline="0" dirty="0" smtClean="0">
                <a:latin typeface="+mj-lt"/>
                <a:ea typeface="+mj-ea"/>
                <a:cs typeface="+mj-cs"/>
              </a:rPr>
              <a:t>n </a:t>
            </a:r>
            <a:r>
              <a:rPr lang="en-US" sz="2000" dirty="0" smtClean="0">
                <a:latin typeface="+mj-lt"/>
                <a:ea typeface="+mj-ea"/>
                <a:cs typeface="+mj-cs"/>
              </a:rPr>
              <a:t>a</a:t>
            </a:r>
            <a:r>
              <a:rPr lang="en-US" sz="2000" baseline="0" dirty="0" smtClean="0">
                <a:latin typeface="+mj-lt"/>
                <a:ea typeface="+mj-ea"/>
                <a:cs typeface="+mj-cs"/>
              </a:rPr>
              <a:t>reas</a:t>
            </a:r>
          </a:p>
          <a:p>
            <a:pPr marL="800100" lvl="1" indent="-342900" defTabSz="457200">
              <a:spcBef>
                <a:spcPts val="1000"/>
              </a:spcBef>
              <a:buClr>
                <a:schemeClr val="bg2">
                  <a:lumMod val="40000"/>
                  <a:lumOff val="60000"/>
                </a:schemeClr>
              </a:buClr>
              <a:buSzPct val="80000"/>
              <a:buFont typeface="Wingdings 3" charset="2"/>
              <a:buChar char=""/>
            </a:pPr>
            <a:r>
              <a:rPr lang="en-US" sz="2000" baseline="0" dirty="0" smtClean="0">
                <a:latin typeface="+mj-lt"/>
                <a:ea typeface="+mj-ea"/>
                <a:cs typeface="+mj-cs"/>
              </a:rPr>
              <a:t>Equidistant</a:t>
            </a:r>
            <a:r>
              <a:rPr lang="en-US" sz="2000" dirty="0" smtClean="0">
                <a:latin typeface="+mj-lt"/>
                <a:ea typeface="+mj-ea"/>
                <a:cs typeface="+mj-cs"/>
              </a:rPr>
              <a:t> from each other</a:t>
            </a:r>
          </a:p>
        </p:txBody>
      </p:sp>
    </p:spTree>
    <p:extLst>
      <p:ext uri="{BB962C8B-B14F-4D97-AF65-F5344CB8AC3E}">
        <p14:creationId xmlns:p14="http://schemas.microsoft.com/office/powerpoint/2010/main" val="281732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Surveying Methods</a:t>
            </a:r>
            <a:endParaRPr lang="en-US" dirty="0"/>
          </a:p>
        </p:txBody>
      </p:sp>
      <p:sp>
        <p:nvSpPr>
          <p:cNvPr id="3" name="Content Placeholder 2"/>
          <p:cNvSpPr>
            <a:spLocks noGrp="1"/>
          </p:cNvSpPr>
          <p:nvPr>
            <p:ph idx="1"/>
          </p:nvPr>
        </p:nvSpPr>
        <p:spPr>
          <a:xfrm>
            <a:off x="522741" y="1573946"/>
            <a:ext cx="10066011" cy="5082886"/>
          </a:xfrm>
        </p:spPr>
        <p:txBody>
          <a:bodyPr>
            <a:normAutofit/>
          </a:bodyPr>
          <a:lstStyle/>
          <a:p>
            <a:r>
              <a:rPr lang="en-US" sz="2400" dirty="0" smtClean="0"/>
              <a:t>Surveyors in groups of 3 to 5</a:t>
            </a:r>
          </a:p>
          <a:p>
            <a:pPr lvl="1"/>
            <a:r>
              <a:rPr lang="en-US" sz="2000" dirty="0" smtClean="0"/>
              <a:t>1 surveyor walked center of transect line</a:t>
            </a:r>
          </a:p>
          <a:p>
            <a:pPr lvl="1"/>
            <a:r>
              <a:rPr lang="en-US" sz="2000" dirty="0" smtClean="0"/>
              <a:t>2 surveyors 1.5m to each side of center surveyor</a:t>
            </a:r>
          </a:p>
          <a:p>
            <a:pPr lvl="0">
              <a:buClr>
                <a:srgbClr val="455F51">
                  <a:lumMod val="40000"/>
                  <a:lumOff val="60000"/>
                </a:srgbClr>
              </a:buClr>
            </a:pPr>
            <a:r>
              <a:rPr lang="en-US" sz="2400" dirty="0" smtClean="0">
                <a:solidFill>
                  <a:prstClr val="white"/>
                </a:solidFill>
              </a:rPr>
              <a:t>Distance maintained using 3m string</a:t>
            </a:r>
          </a:p>
          <a:p>
            <a:pPr lvl="0">
              <a:buClr>
                <a:srgbClr val="455F51">
                  <a:lumMod val="40000"/>
                  <a:lumOff val="60000"/>
                </a:srgbClr>
              </a:buClr>
            </a:pPr>
            <a:r>
              <a:rPr lang="en-US" sz="2400" dirty="0" smtClean="0">
                <a:solidFill>
                  <a:prstClr val="white"/>
                </a:solidFill>
              </a:rPr>
              <a:t>The number and  species of the trees were recorded within 1.5m and center line</a:t>
            </a:r>
            <a:endParaRPr lang="en-US" sz="2400" dirty="0">
              <a:solidFill>
                <a:prstClr val="white"/>
              </a:solidFill>
            </a:endParaRPr>
          </a:p>
          <a:p>
            <a:pPr lvl="1"/>
            <a:r>
              <a:rPr lang="en-US" sz="2000" dirty="0" smtClean="0"/>
              <a:t>Identified species using the “Woodlands” chapter of Mequon Nature Preserve’s </a:t>
            </a:r>
            <a:r>
              <a:rPr lang="en-US" sz="2000" i="1" dirty="0" smtClean="0"/>
              <a:t>Field Guide</a:t>
            </a:r>
          </a:p>
          <a:p>
            <a:pPr lvl="2"/>
            <a:r>
              <a:rPr lang="en-US" i="1" dirty="0" smtClean="0"/>
              <a:t>Leaf shape</a:t>
            </a:r>
          </a:p>
          <a:p>
            <a:pPr lvl="2"/>
            <a:r>
              <a:rPr lang="en-US" i="1" dirty="0" smtClean="0"/>
              <a:t>Simple or compound</a:t>
            </a:r>
          </a:p>
          <a:p>
            <a:pPr lvl="2"/>
            <a:r>
              <a:rPr lang="en-US" i="1" dirty="0" smtClean="0"/>
              <a:t>Size and shape of teeth</a:t>
            </a:r>
          </a:p>
          <a:p>
            <a:pPr lvl="1"/>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&amp; Transect Lines: 2A and 2B</a:t>
            </a:r>
            <a:endParaRPr lang="en-US" dirty="0"/>
          </a:p>
        </p:txBody>
      </p:sp>
      <p:sp>
        <p:nvSpPr>
          <p:cNvPr id="3" name="Content Placeholder 2"/>
          <p:cNvSpPr>
            <a:spLocks noGrp="1"/>
          </p:cNvSpPr>
          <p:nvPr>
            <p:ph idx="1"/>
          </p:nvPr>
        </p:nvSpPr>
        <p:spPr>
          <a:xfrm>
            <a:off x="705394" y="1711234"/>
            <a:ext cx="9344459" cy="4537165"/>
          </a:xfrm>
        </p:spPr>
        <p:txBody>
          <a:bodyPr>
            <a:normAutofit/>
          </a:bodyPr>
          <a:lstStyle/>
          <a:p>
            <a:r>
              <a:rPr lang="en-US" sz="2400" dirty="0" smtClean="0"/>
              <a:t>2A and 2B identical in area</a:t>
            </a:r>
          </a:p>
          <a:p>
            <a:pPr lvl="1"/>
            <a:r>
              <a:rPr lang="en-US" sz="2000" dirty="0" smtClean="0"/>
              <a:t>Widths= 220m; Lengths= 190m</a:t>
            </a:r>
          </a:p>
          <a:p>
            <a:pPr lvl="1"/>
            <a:r>
              <a:rPr lang="en-US" sz="2000" dirty="0" smtClean="0"/>
              <a:t>41,800 m</a:t>
            </a:r>
            <a:r>
              <a:rPr lang="en-US" sz="2000" baseline="30000" dirty="0" smtClean="0"/>
              <a:t>2</a:t>
            </a:r>
            <a:r>
              <a:rPr lang="en-US" sz="2000" dirty="0" smtClean="0"/>
              <a:t> / unit</a:t>
            </a:r>
          </a:p>
          <a:p>
            <a:r>
              <a:rPr lang="en-US" sz="2200" dirty="0" smtClean="0"/>
              <a:t>Three transect lines</a:t>
            </a:r>
          </a:p>
          <a:p>
            <a:pPr lvl="1"/>
            <a:r>
              <a:rPr lang="en-US" sz="2000" dirty="0"/>
              <a:t>Each 190 m length</a:t>
            </a:r>
          </a:p>
          <a:p>
            <a:pPr lvl="1"/>
            <a:r>
              <a:rPr lang="en-US" sz="2000" dirty="0"/>
              <a:t>Run west to east</a:t>
            </a:r>
          </a:p>
          <a:p>
            <a:pPr lvl="1"/>
            <a:r>
              <a:rPr lang="en-US" sz="2000" dirty="0" smtClean="0"/>
              <a:t>1,710m</a:t>
            </a:r>
            <a:r>
              <a:rPr lang="en-US" sz="2000" baseline="30000" dirty="0" smtClean="0"/>
              <a:t>2</a:t>
            </a:r>
            <a:r>
              <a:rPr lang="en-US" sz="2000" dirty="0" smtClean="0"/>
              <a:t> of area surveyed along transect lines in each unit</a:t>
            </a:r>
          </a:p>
          <a:p>
            <a:r>
              <a:rPr lang="en-US" sz="2400" dirty="0" smtClean="0"/>
              <a:t>(Total Area=41,800)/(Area Surveyed=1,710) = 24.4</a:t>
            </a:r>
          </a:p>
          <a:p>
            <a:pPr lvl="1"/>
            <a:r>
              <a:rPr lang="en-US" sz="2000" dirty="0" smtClean="0"/>
              <a:t>Used to calculate proportional survey area in unit 2</a:t>
            </a:r>
          </a:p>
          <a:p>
            <a:pPr lvl="1">
              <a:buNone/>
            </a:pPr>
            <a:endParaRPr lang="en-US" sz="2000" dirty="0" smtClean="0"/>
          </a:p>
          <a:p>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Area &amp; Transect Lines: Unit 2</a:t>
            </a:r>
            <a:endParaRPr lang="en-US" dirty="0"/>
          </a:p>
        </p:txBody>
      </p:sp>
      <p:sp>
        <p:nvSpPr>
          <p:cNvPr id="6" name="Content Placeholder 2"/>
          <p:cNvSpPr>
            <a:spLocks noGrp="1"/>
          </p:cNvSpPr>
          <p:nvPr>
            <p:ph idx="1"/>
          </p:nvPr>
        </p:nvSpPr>
        <p:spPr>
          <a:xfrm>
            <a:off x="653369" y="1690061"/>
            <a:ext cx="7411639" cy="4195481"/>
          </a:xfrm>
        </p:spPr>
        <p:txBody>
          <a:bodyPr>
            <a:normAutofit/>
          </a:bodyPr>
          <a:lstStyle/>
          <a:p>
            <a:r>
              <a:rPr lang="en-US" sz="2400" dirty="0" smtClean="0"/>
              <a:t>Divided unit into geometric </a:t>
            </a:r>
            <a:r>
              <a:rPr lang="en-US" sz="2400" dirty="0"/>
              <a:t>s</a:t>
            </a:r>
            <a:r>
              <a:rPr lang="en-US" sz="2400" dirty="0" smtClean="0"/>
              <a:t>hapes</a:t>
            </a:r>
          </a:p>
          <a:p>
            <a:pPr lvl="1"/>
            <a:r>
              <a:rPr lang="en-US" sz="2000" dirty="0" smtClean="0"/>
              <a:t>Total Area= 25,200 m</a:t>
            </a:r>
            <a:r>
              <a:rPr lang="en-US" sz="2000" baseline="30000" dirty="0" smtClean="0"/>
              <a:t>2</a:t>
            </a:r>
            <a:endParaRPr lang="en-US" sz="2000" dirty="0" smtClean="0"/>
          </a:p>
          <a:p>
            <a:r>
              <a:rPr lang="en-US" sz="2400" dirty="0" smtClean="0"/>
              <a:t>Transect lines calculated: </a:t>
            </a:r>
          </a:p>
          <a:p>
            <a:pPr lvl="1"/>
            <a:r>
              <a:rPr lang="en-US" sz="2000" dirty="0" smtClean="0"/>
              <a:t>25,200/24.4= 1,032.8 m</a:t>
            </a:r>
            <a:r>
              <a:rPr lang="en-US" sz="2000" baseline="30000" dirty="0" smtClean="0"/>
              <a:t>2</a:t>
            </a:r>
            <a:r>
              <a:rPr lang="en-US" sz="2000" dirty="0" smtClean="0"/>
              <a:t>  survey area needed</a:t>
            </a:r>
          </a:p>
          <a:p>
            <a:r>
              <a:rPr lang="en-US" sz="2400" dirty="0" smtClean="0"/>
              <a:t>Two Transect Lines</a:t>
            </a:r>
          </a:p>
          <a:p>
            <a:pPr lvl="1"/>
            <a:r>
              <a:rPr lang="en-US" sz="2000" dirty="0" smtClean="0"/>
              <a:t>Length of each=172.1m</a:t>
            </a:r>
          </a:p>
          <a:p>
            <a:pPr lvl="1"/>
            <a:r>
              <a:rPr lang="en-US" sz="2000" dirty="0" smtClean="0"/>
              <a:t>Width of each = 3m</a:t>
            </a:r>
          </a:p>
          <a:p>
            <a:pPr lvl="1"/>
            <a:r>
              <a:rPr lang="en-US" sz="2000" dirty="0" smtClean="0"/>
              <a:t>Equidistant (40 m) from each other and east and west borders</a:t>
            </a:r>
          </a:p>
        </p:txBody>
      </p:sp>
      <p:grpSp>
        <p:nvGrpSpPr>
          <p:cNvPr id="7" name="Group 6"/>
          <p:cNvGrpSpPr/>
          <p:nvPr/>
        </p:nvGrpSpPr>
        <p:grpSpPr>
          <a:xfrm>
            <a:off x="9307829" y="1801088"/>
            <a:ext cx="1152907" cy="3039686"/>
            <a:chOff x="249829" y="0"/>
            <a:chExt cx="1567095" cy="4417437"/>
          </a:xfrm>
          <a:noFill/>
        </p:grpSpPr>
        <p:sp>
          <p:nvSpPr>
            <p:cNvPr id="11" name="Rectangle 10"/>
            <p:cNvSpPr/>
            <p:nvPr/>
          </p:nvSpPr>
          <p:spPr>
            <a:xfrm>
              <a:off x="1033153" y="0"/>
              <a:ext cx="783771" cy="783771"/>
            </a:xfrm>
            <a:prstGeom prst="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249829" y="783772"/>
              <a:ext cx="1566665" cy="1816744"/>
            </a:xfrm>
            <a:prstGeom prst="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Triangle 12"/>
            <p:cNvSpPr/>
            <p:nvPr/>
          </p:nvSpPr>
          <p:spPr>
            <a:xfrm rot="5400000">
              <a:off x="125071" y="2725740"/>
              <a:ext cx="1816744" cy="1566649"/>
            </a:xfrm>
            <a:prstGeom prst="rtTriangle">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 name="Rectangle 13"/>
          <p:cNvSpPr/>
          <p:nvPr/>
        </p:nvSpPr>
        <p:spPr>
          <a:xfrm>
            <a:off x="7986571" y="5010912"/>
            <a:ext cx="3795093" cy="1536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Figure 3:  </a:t>
            </a:r>
            <a:r>
              <a:rPr lang="en-US" sz="2000" dirty="0" smtClean="0"/>
              <a:t>Unit 2 of the Mequon Nature Preserve in Ozaukee County, WI.  Drawn for area calculations.</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61872" y="438913"/>
            <a:ext cx="9075386" cy="3584544"/>
          </a:xfrm>
          <a:prstGeom prst="rect">
            <a:avLst/>
          </a:prstGeom>
        </p:spPr>
      </p:pic>
    </p:spTree>
    <p:extLst>
      <p:ext uri="{BB962C8B-B14F-4D97-AF65-F5344CB8AC3E}">
        <p14:creationId xmlns:p14="http://schemas.microsoft.com/office/powerpoint/2010/main" val="317792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00262" y="1499615"/>
            <a:ext cx="9543838" cy="4580805"/>
          </a:xfrm>
        </p:spPr>
        <p:txBody>
          <a:bodyPr>
            <a:noAutofit/>
          </a:bodyPr>
          <a:lstStyle/>
          <a:p>
            <a:r>
              <a:rPr lang="en-US" sz="2400" dirty="0"/>
              <a:t>September through November 2013</a:t>
            </a:r>
          </a:p>
          <a:p>
            <a:r>
              <a:rPr lang="en-US" sz="2400" dirty="0" smtClean="0"/>
              <a:t>Total of 739 trees identified</a:t>
            </a:r>
          </a:p>
          <a:p>
            <a:pPr lvl="1"/>
            <a:r>
              <a:rPr lang="en-US" sz="2200" dirty="0" smtClean="0"/>
              <a:t>610 identified green </a:t>
            </a:r>
            <a:r>
              <a:rPr lang="en-US" sz="2200" dirty="0"/>
              <a:t>a</a:t>
            </a:r>
            <a:r>
              <a:rPr lang="en-US" sz="2200" dirty="0" smtClean="0"/>
              <a:t>sh</a:t>
            </a:r>
          </a:p>
          <a:p>
            <a:r>
              <a:rPr lang="en-US" sz="2400" dirty="0" smtClean="0"/>
              <a:t>Calculated average </a:t>
            </a:r>
            <a:r>
              <a:rPr lang="en-US" sz="2400" dirty="0"/>
              <a:t>d</a:t>
            </a:r>
            <a:r>
              <a:rPr lang="en-US" sz="2400" dirty="0" smtClean="0"/>
              <a:t>ensity and number</a:t>
            </a:r>
          </a:p>
          <a:p>
            <a:pPr marL="0" indent="0">
              <a:buNone/>
            </a:pPr>
            <a:r>
              <a:rPr lang="en-US" sz="2400" dirty="0"/>
              <a:t> </a:t>
            </a:r>
            <a:r>
              <a:rPr lang="en-US" sz="2400" dirty="0" smtClean="0"/>
              <a:t>    of trees in the unit</a:t>
            </a:r>
          </a:p>
          <a:p>
            <a:pPr marL="914400" lvl="2" indent="0">
              <a:buNone/>
            </a:pPr>
            <a:r>
              <a:rPr lang="en-US" sz="1800" dirty="0" smtClean="0"/>
              <a:t>						   </a:t>
            </a:r>
          </a:p>
          <a:p>
            <a:pPr marL="914400" lvl="2" indent="0">
              <a:buNone/>
            </a:pPr>
            <a:r>
              <a:rPr lang="en-US" sz="1800" dirty="0"/>
              <a:t>	</a:t>
            </a:r>
            <a:r>
              <a:rPr lang="en-US" sz="1800" dirty="0" smtClean="0"/>
              <a:t>							      </a:t>
            </a:r>
          </a:p>
          <a:p>
            <a:pPr marL="914400" lvl="2" indent="0">
              <a:buNone/>
            </a:pPr>
            <a:r>
              <a:rPr lang="en-US" sz="1800" dirty="0"/>
              <a:t>	</a:t>
            </a:r>
            <a:r>
              <a:rPr lang="en-US" sz="1800" dirty="0" smtClean="0"/>
              <a:t>				</a:t>
            </a:r>
            <a:endParaRPr lang="en-US" sz="1800" dirty="0"/>
          </a:p>
        </p:txBody>
      </p:sp>
      <p:pic>
        <p:nvPicPr>
          <p:cNvPr id="4" name="Picture 3"/>
          <p:cNvPicPr>
            <a:picLocks noChangeAspect="1"/>
          </p:cNvPicPr>
          <p:nvPr/>
        </p:nvPicPr>
        <p:blipFill>
          <a:blip r:embed="rId3"/>
          <a:stretch>
            <a:fillRect/>
          </a:stretch>
        </p:blipFill>
        <p:spPr>
          <a:xfrm>
            <a:off x="7248068" y="1122398"/>
            <a:ext cx="3071661" cy="4607492"/>
          </a:xfrm>
          <a:prstGeom prst="rect">
            <a:avLst/>
          </a:prstGeom>
          <a:ln>
            <a:noFill/>
          </a:ln>
          <a:effectLst>
            <a:softEdge rad="112500"/>
          </a:effectLst>
        </p:spPr>
      </p:pic>
      <p:sp>
        <p:nvSpPr>
          <p:cNvPr id="5" name="Rectangle 4"/>
          <p:cNvSpPr/>
          <p:nvPr/>
        </p:nvSpPr>
        <p:spPr>
          <a:xfrm>
            <a:off x="36576" y="6211669"/>
            <a:ext cx="12192000" cy="646331"/>
          </a:xfrm>
          <a:prstGeom prst="rect">
            <a:avLst/>
          </a:prstGeom>
        </p:spPr>
        <p:txBody>
          <a:bodyPr wrap="square">
            <a:spAutoFit/>
          </a:bodyPr>
          <a:lstStyle/>
          <a:p>
            <a:r>
              <a:rPr lang="en-US" dirty="0" smtClean="0"/>
              <a:t>PICTURE:  Natural </a:t>
            </a:r>
            <a:r>
              <a:rPr lang="en-US" dirty="0"/>
              <a:t>Resources Conservation Service.  2013.  </a:t>
            </a:r>
            <a:r>
              <a:rPr lang="en-US" dirty="0" err="1"/>
              <a:t>Fraxinus</a:t>
            </a:r>
            <a:r>
              <a:rPr lang="en-US" dirty="0"/>
              <a:t> </a:t>
            </a:r>
            <a:r>
              <a:rPr lang="en-US" dirty="0" err="1"/>
              <a:t>pennsylvanica</a:t>
            </a:r>
            <a:r>
              <a:rPr lang="en-US" dirty="0"/>
              <a:t> Marshall:  Green </a:t>
            </a:r>
            <a:r>
              <a:rPr lang="en-US" dirty="0" smtClean="0"/>
              <a:t>Ash.</a:t>
            </a:r>
          </a:p>
          <a:p>
            <a:r>
              <a:rPr lang="en-US" dirty="0"/>
              <a:t>	</a:t>
            </a:r>
            <a:r>
              <a:rPr lang="en-US" dirty="0" smtClean="0"/>
              <a:t>Available:  http</a:t>
            </a:r>
            <a:r>
              <a:rPr lang="en-US" dirty="0"/>
              <a:t>://plants.usda.gov/core/profile?symbol=FRPE.  (November 2013).</a:t>
            </a:r>
          </a:p>
        </p:txBody>
      </p:sp>
    </p:spTree>
    <p:extLst>
      <p:ext uri="{BB962C8B-B14F-4D97-AF65-F5344CB8AC3E}">
        <p14:creationId xmlns:p14="http://schemas.microsoft.com/office/powerpoint/2010/main" val="1166401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Identified Tree Species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96292507"/>
              </p:ext>
            </p:extLst>
          </p:nvPr>
        </p:nvGraphicFramePr>
        <p:xfrm>
          <a:off x="2623667" y="1285307"/>
          <a:ext cx="6684925" cy="4079240"/>
        </p:xfrm>
        <a:graphic>
          <a:graphicData uri="http://schemas.openxmlformats.org/drawingml/2006/table">
            <a:tbl>
              <a:tblPr firstRow="1" bandRow="1">
                <a:tableStyleId>{5C22544A-7EE6-4342-B048-85BDC9FD1C3A}</a:tableStyleId>
              </a:tblPr>
              <a:tblGrid>
                <a:gridCol w="2350669"/>
                <a:gridCol w="1426464"/>
                <a:gridCol w="1517904"/>
                <a:gridCol w="1389888"/>
              </a:tblGrid>
              <a:tr h="370840">
                <a:tc>
                  <a:txBody>
                    <a:bodyPr/>
                    <a:lstStyle/>
                    <a:p>
                      <a:r>
                        <a:rPr lang="en-US" dirty="0" smtClean="0"/>
                        <a:t>Tree Species</a:t>
                      </a:r>
                      <a:endParaRPr lang="en-US" dirty="0"/>
                    </a:p>
                  </a:txBody>
                  <a:tcPr/>
                </a:tc>
                <a:tc>
                  <a:txBody>
                    <a:bodyPr/>
                    <a:lstStyle/>
                    <a:p>
                      <a:r>
                        <a:rPr lang="en-US" dirty="0" smtClean="0"/>
                        <a:t>Unit 2</a:t>
                      </a:r>
                      <a:endParaRPr lang="en-US" dirty="0"/>
                    </a:p>
                  </a:txBody>
                  <a:tcPr/>
                </a:tc>
                <a:tc>
                  <a:txBody>
                    <a:bodyPr/>
                    <a:lstStyle/>
                    <a:p>
                      <a:r>
                        <a:rPr lang="en-US" dirty="0" smtClean="0"/>
                        <a:t>Unit 2A</a:t>
                      </a:r>
                      <a:endParaRPr lang="en-US" dirty="0"/>
                    </a:p>
                  </a:txBody>
                  <a:tcPr/>
                </a:tc>
                <a:tc>
                  <a:txBody>
                    <a:bodyPr/>
                    <a:lstStyle/>
                    <a:p>
                      <a:r>
                        <a:rPr lang="en-US" dirty="0" smtClean="0"/>
                        <a:t>Unit 2B</a:t>
                      </a:r>
                      <a:endParaRPr lang="en-US" dirty="0"/>
                    </a:p>
                  </a:txBody>
                  <a:tcPr/>
                </a:tc>
              </a:tr>
              <a:tr h="370840">
                <a:tc>
                  <a:txBody>
                    <a:bodyPr/>
                    <a:lstStyle/>
                    <a:p>
                      <a:r>
                        <a:rPr lang="en-US" dirty="0" smtClean="0"/>
                        <a:t>Green Ash</a:t>
                      </a:r>
                      <a:endParaRPr lang="en-US" dirty="0"/>
                    </a:p>
                  </a:txBody>
                  <a:tcPr/>
                </a:tc>
                <a:tc>
                  <a:txBody>
                    <a:bodyPr/>
                    <a:lstStyle/>
                    <a:p>
                      <a:r>
                        <a:rPr lang="en-US" dirty="0" smtClean="0"/>
                        <a:t>71</a:t>
                      </a:r>
                      <a:endParaRPr lang="en-US" dirty="0"/>
                    </a:p>
                  </a:txBody>
                  <a:tcPr/>
                </a:tc>
                <a:tc>
                  <a:txBody>
                    <a:bodyPr/>
                    <a:lstStyle/>
                    <a:p>
                      <a:r>
                        <a:rPr lang="en-US" dirty="0" smtClean="0"/>
                        <a:t>333</a:t>
                      </a:r>
                      <a:endParaRPr lang="en-US" dirty="0"/>
                    </a:p>
                  </a:txBody>
                  <a:tcPr/>
                </a:tc>
                <a:tc>
                  <a:txBody>
                    <a:bodyPr/>
                    <a:lstStyle/>
                    <a:p>
                      <a:r>
                        <a:rPr lang="en-US" dirty="0" smtClean="0"/>
                        <a:t>206</a:t>
                      </a:r>
                      <a:endParaRPr lang="en-US" dirty="0"/>
                    </a:p>
                  </a:txBody>
                  <a:tcPr/>
                </a:tc>
              </a:tr>
              <a:tr h="370840">
                <a:tc>
                  <a:txBody>
                    <a:bodyPr/>
                    <a:lstStyle/>
                    <a:p>
                      <a:r>
                        <a:rPr lang="en-US" dirty="0" smtClean="0"/>
                        <a:t>Big-Toothed Aspen</a:t>
                      </a:r>
                      <a:endParaRPr lang="en-US" dirty="0"/>
                    </a:p>
                  </a:txBody>
                  <a:tcPr/>
                </a:tc>
                <a:tc>
                  <a:txBody>
                    <a:bodyPr/>
                    <a:lstStyle/>
                    <a:p>
                      <a:r>
                        <a:rPr lang="en-US" dirty="0" smtClean="0"/>
                        <a:t>15</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Quaking Aspen</a:t>
                      </a:r>
                      <a:endParaRPr lang="en-US" dirty="0"/>
                    </a:p>
                  </a:txBody>
                  <a:tcPr/>
                </a:tc>
                <a:tc>
                  <a:txBody>
                    <a:bodyPr/>
                    <a:lstStyle/>
                    <a:p>
                      <a:r>
                        <a:rPr lang="en-US" dirty="0" smtClean="0"/>
                        <a:t>72</a:t>
                      </a:r>
                      <a:endParaRPr lang="en-US" dirty="0"/>
                    </a:p>
                  </a:txBody>
                  <a:tcPr/>
                </a:tc>
                <a:tc>
                  <a:txBody>
                    <a:bodyPr/>
                    <a:lstStyle/>
                    <a:p>
                      <a:r>
                        <a:rPr lang="en-US" dirty="0" smtClean="0"/>
                        <a:t>13</a:t>
                      </a:r>
                      <a:endParaRPr lang="en-US" dirty="0"/>
                    </a:p>
                  </a:txBody>
                  <a:tcPr/>
                </a:tc>
                <a:tc>
                  <a:txBody>
                    <a:bodyPr/>
                    <a:lstStyle/>
                    <a:p>
                      <a:r>
                        <a:rPr lang="en-US" dirty="0" smtClean="0"/>
                        <a:t>2</a:t>
                      </a:r>
                      <a:endParaRPr lang="en-US" dirty="0"/>
                    </a:p>
                  </a:txBody>
                  <a:tcPr/>
                </a:tc>
              </a:tr>
              <a:tr h="370840">
                <a:tc>
                  <a:txBody>
                    <a:bodyPr/>
                    <a:lstStyle/>
                    <a:p>
                      <a:r>
                        <a:rPr lang="en-US" dirty="0" smtClean="0"/>
                        <a:t>Red Oak</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r>
              <a:tr h="370840">
                <a:tc>
                  <a:txBody>
                    <a:bodyPr/>
                    <a:lstStyle/>
                    <a:p>
                      <a:r>
                        <a:rPr lang="en-US" dirty="0" smtClean="0"/>
                        <a:t>White Oak</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Swamp White Oak</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r>
              <a:tr h="370840">
                <a:tc>
                  <a:txBody>
                    <a:bodyPr/>
                    <a:lstStyle/>
                    <a:p>
                      <a:r>
                        <a:rPr lang="en-US" dirty="0" smtClean="0"/>
                        <a:t>Willow</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Shagbark</a:t>
                      </a:r>
                      <a:r>
                        <a:rPr lang="en-US" baseline="0" dirty="0" smtClean="0"/>
                        <a:t> Hickory</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p>
                  </a:txBody>
                  <a:tcPr/>
                </a:tc>
              </a:tr>
              <a:tr h="370840">
                <a:tc>
                  <a:txBody>
                    <a:bodyPr/>
                    <a:lstStyle/>
                    <a:p>
                      <a:r>
                        <a:rPr lang="en-US" dirty="0" smtClean="0"/>
                        <a:t>Maple</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5</a:t>
                      </a:r>
                    </a:p>
                  </a:txBody>
                  <a:tcPr/>
                </a:tc>
              </a:tr>
              <a:tr h="370840">
                <a:tc>
                  <a:txBody>
                    <a:bodyPr/>
                    <a:lstStyle/>
                    <a:p>
                      <a:r>
                        <a:rPr lang="en-US" b="1" dirty="0" smtClean="0"/>
                        <a:t>Total</a:t>
                      </a:r>
                      <a:r>
                        <a:rPr lang="en-US" b="1" baseline="0" dirty="0" smtClean="0"/>
                        <a:t> Trees in Unit</a:t>
                      </a:r>
                      <a:endParaRPr lang="en-US" b="1" dirty="0"/>
                    </a:p>
                  </a:txBody>
                  <a:tcPr/>
                </a:tc>
                <a:tc>
                  <a:txBody>
                    <a:bodyPr/>
                    <a:lstStyle/>
                    <a:p>
                      <a:r>
                        <a:rPr lang="en-US" b="1" dirty="0" smtClean="0"/>
                        <a:t>161</a:t>
                      </a:r>
                      <a:endParaRPr lang="en-US" b="1" dirty="0"/>
                    </a:p>
                  </a:txBody>
                  <a:tcPr/>
                </a:tc>
                <a:tc>
                  <a:txBody>
                    <a:bodyPr/>
                    <a:lstStyle/>
                    <a:p>
                      <a:r>
                        <a:rPr lang="en-US" b="1" dirty="0" smtClean="0"/>
                        <a:t>353</a:t>
                      </a:r>
                      <a:endParaRPr lang="en-US" b="1" dirty="0"/>
                    </a:p>
                  </a:txBody>
                  <a:tcPr/>
                </a:tc>
                <a:tc>
                  <a:txBody>
                    <a:bodyPr/>
                    <a:lstStyle/>
                    <a:p>
                      <a:r>
                        <a:rPr lang="en-US" b="1" dirty="0" smtClean="0"/>
                        <a:t>225</a:t>
                      </a:r>
                    </a:p>
                  </a:txBody>
                  <a:tcPr/>
                </a:tc>
              </a:tr>
            </a:tbl>
          </a:graphicData>
        </a:graphic>
      </p:graphicFrame>
      <p:sp>
        <p:nvSpPr>
          <p:cNvPr id="4" name="Rectangle 3"/>
          <p:cNvSpPr/>
          <p:nvPr/>
        </p:nvSpPr>
        <p:spPr>
          <a:xfrm>
            <a:off x="2542031" y="5376672"/>
            <a:ext cx="6803137" cy="133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Table 1: </a:t>
            </a:r>
            <a:r>
              <a:rPr lang="en-US" sz="2000" dirty="0" smtClean="0"/>
              <a:t>Trees identified within units 2, 2A, and 2B. </a:t>
            </a:r>
            <a:r>
              <a:rPr lang="en-US" sz="2000" dirty="0"/>
              <a:t>Surveying took place in </a:t>
            </a:r>
            <a:r>
              <a:rPr lang="en-US" sz="2000" dirty="0" smtClean="0"/>
              <a:t>September through </a:t>
            </a:r>
            <a:r>
              <a:rPr lang="en-US" sz="2000" dirty="0"/>
              <a:t>November of 2013 at the Mequon Nature Preserve in Ozaukee </a:t>
            </a:r>
            <a:r>
              <a:rPr lang="en-US" sz="2000" dirty="0" smtClean="0"/>
              <a:t>County, Wisconsin.</a:t>
            </a:r>
            <a:endParaRPr lang="en-US" sz="2000" dirty="0"/>
          </a:p>
        </p:txBody>
      </p:sp>
    </p:spTree>
    <p:extLst>
      <p:ext uri="{BB962C8B-B14F-4D97-AF65-F5344CB8AC3E}">
        <p14:creationId xmlns:p14="http://schemas.microsoft.com/office/powerpoint/2010/main" val="1693603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Distribution</a:t>
            </a:r>
            <a:endParaRPr lang="en-US" dirty="0"/>
          </a:p>
        </p:txBody>
      </p:sp>
      <p:graphicFrame>
        <p:nvGraphicFramePr>
          <p:cNvPr id="5" name="Chart 4"/>
          <p:cNvGraphicFramePr/>
          <p:nvPr>
            <p:extLst>
              <p:ext uri="{D42A27DB-BD31-4B8C-83A1-F6EECF244321}">
                <p14:modId xmlns:p14="http://schemas.microsoft.com/office/powerpoint/2010/main" val="4281052987"/>
              </p:ext>
            </p:extLst>
          </p:nvPr>
        </p:nvGraphicFramePr>
        <p:xfrm>
          <a:off x="3212684" y="1371600"/>
          <a:ext cx="8272179" cy="530352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585217" y="1371600"/>
            <a:ext cx="2468880" cy="4206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Figure 4</a:t>
            </a:r>
            <a:r>
              <a:rPr lang="en-US" sz="2000" dirty="0" smtClean="0"/>
              <a:t>:  </a:t>
            </a:r>
            <a:r>
              <a:rPr lang="en-US" sz="2000" dirty="0"/>
              <a:t>Tree species distribution between units 2, 2A, and 2B in the </a:t>
            </a:r>
            <a:r>
              <a:rPr lang="en-US" sz="2000" dirty="0" smtClean="0"/>
              <a:t>Mequon Nature </a:t>
            </a:r>
            <a:r>
              <a:rPr lang="en-US" sz="2000" dirty="0"/>
              <a:t>Preserve of Ozaukee County, Wisconsin in September through </a:t>
            </a:r>
            <a:r>
              <a:rPr lang="en-US" sz="2000" dirty="0" smtClean="0"/>
              <a:t>November </a:t>
            </a:r>
            <a:r>
              <a:rPr lang="en-US" sz="2000" dirty="0"/>
              <a:t>of 2013. </a:t>
            </a:r>
          </a:p>
        </p:txBody>
      </p:sp>
    </p:spTree>
    <p:extLst>
      <p:ext uri="{BB962C8B-B14F-4D97-AF65-F5344CB8AC3E}">
        <p14:creationId xmlns:p14="http://schemas.microsoft.com/office/powerpoint/2010/main" val="4094713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Total Number of Trees in Unit 2A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5956861"/>
              </p:ext>
            </p:extLst>
          </p:nvPr>
        </p:nvGraphicFramePr>
        <p:xfrm>
          <a:off x="858516" y="1294785"/>
          <a:ext cx="9485933" cy="4000004"/>
        </p:xfrm>
        <a:graphic>
          <a:graphicData uri="http://schemas.openxmlformats.org/drawingml/2006/table">
            <a:tbl>
              <a:tblPr firstRow="1" bandRow="1">
                <a:tableStyleId>{5C22544A-7EE6-4342-B048-85BDC9FD1C3A}</a:tableStyleId>
              </a:tblPr>
              <a:tblGrid>
                <a:gridCol w="1642981"/>
                <a:gridCol w="1255643"/>
                <a:gridCol w="1596157"/>
                <a:gridCol w="1428503"/>
                <a:gridCol w="2024767"/>
                <a:gridCol w="1537882"/>
              </a:tblGrid>
              <a:tr h="943844">
                <a:tc>
                  <a:txBody>
                    <a:bodyPr/>
                    <a:lstStyle/>
                    <a:p>
                      <a:r>
                        <a:rPr lang="en-US" dirty="0" smtClean="0"/>
                        <a:t>Tree Species in Unit 2A</a:t>
                      </a:r>
                      <a:endParaRPr lang="en-US" dirty="0"/>
                    </a:p>
                  </a:txBody>
                  <a:tcPr/>
                </a:tc>
                <a:tc>
                  <a:txBody>
                    <a:bodyPr/>
                    <a:lstStyle/>
                    <a:p>
                      <a:r>
                        <a:rPr lang="en-US" dirty="0" smtClean="0"/>
                        <a:t>Transect 1 Density</a:t>
                      </a:r>
                    </a:p>
                    <a:p>
                      <a:r>
                        <a:rPr lang="en-US" dirty="0" smtClean="0"/>
                        <a:t>(Trees/m</a:t>
                      </a:r>
                      <a:r>
                        <a:rPr lang="en-US" baseline="30000" dirty="0" smtClean="0"/>
                        <a:t>2</a:t>
                      </a:r>
                      <a:r>
                        <a:rPr lang="en-US" baseline="0" dirty="0" smtClean="0"/>
                        <a:t>)</a:t>
                      </a:r>
                      <a:endParaRPr lang="en-US" dirty="0"/>
                    </a:p>
                  </a:txBody>
                  <a:tcPr/>
                </a:tc>
                <a:tc>
                  <a:txBody>
                    <a:bodyPr/>
                    <a:lstStyle/>
                    <a:p>
                      <a:r>
                        <a:rPr lang="en-US" dirty="0" smtClean="0"/>
                        <a:t>Transect 2 Density</a:t>
                      </a:r>
                    </a:p>
                    <a:p>
                      <a:r>
                        <a:rPr lang="en-US" dirty="0" smtClean="0"/>
                        <a:t>(Trees/m</a:t>
                      </a:r>
                      <a:r>
                        <a:rPr lang="en-US" baseline="30000" dirty="0" smtClean="0"/>
                        <a:t>2</a:t>
                      </a:r>
                      <a:r>
                        <a:rPr lang="en-US" baseline="0" dirty="0" smtClean="0"/>
                        <a:t>)</a:t>
                      </a:r>
                      <a:endParaRPr lang="en-US" dirty="0" smtClean="0"/>
                    </a:p>
                    <a:p>
                      <a:endParaRPr lang="en-US" dirty="0"/>
                    </a:p>
                  </a:txBody>
                  <a:tcPr/>
                </a:tc>
                <a:tc>
                  <a:txBody>
                    <a:bodyPr/>
                    <a:lstStyle/>
                    <a:p>
                      <a:r>
                        <a:rPr lang="en-US" dirty="0" smtClean="0"/>
                        <a:t>Transect 3 Density</a:t>
                      </a:r>
                    </a:p>
                    <a:p>
                      <a:r>
                        <a:rPr lang="en-US" dirty="0" smtClean="0"/>
                        <a:t>(Trees/m</a:t>
                      </a:r>
                      <a:r>
                        <a:rPr lang="en-US" baseline="30000" dirty="0" smtClean="0"/>
                        <a:t>2</a:t>
                      </a:r>
                      <a:r>
                        <a:rPr lang="en-US" baseline="0" dirty="0" smtClean="0"/>
                        <a:t>)</a:t>
                      </a:r>
                      <a:endParaRPr lang="en-US" dirty="0" smtClean="0"/>
                    </a:p>
                    <a:p>
                      <a:endParaRPr lang="en-US" dirty="0"/>
                    </a:p>
                  </a:txBody>
                  <a:tcPr/>
                </a:tc>
                <a:tc>
                  <a:txBody>
                    <a:bodyPr/>
                    <a:lstStyle/>
                    <a:p>
                      <a:r>
                        <a:rPr lang="en-US" dirty="0" smtClean="0"/>
                        <a:t>Average Density of Transect Lines </a:t>
                      </a:r>
                    </a:p>
                    <a:p>
                      <a:r>
                        <a:rPr lang="en-US" dirty="0" smtClean="0"/>
                        <a:t>(Trees/m</a:t>
                      </a:r>
                      <a:r>
                        <a:rPr lang="en-US" baseline="30000" dirty="0" smtClean="0"/>
                        <a:t>2</a:t>
                      </a:r>
                      <a:r>
                        <a:rPr lang="en-US" baseline="0" dirty="0" smtClean="0"/>
                        <a:t>) SE</a:t>
                      </a:r>
                      <a:endParaRPr lang="en-US" dirty="0"/>
                    </a:p>
                  </a:txBody>
                  <a:tcPr/>
                </a:tc>
                <a:tc>
                  <a:txBody>
                    <a:bodyPr/>
                    <a:lstStyle/>
                    <a:p>
                      <a:r>
                        <a:rPr lang="en-US" dirty="0" smtClean="0"/>
                        <a:t>Number of Tress in Unit</a:t>
                      </a:r>
                      <a:endParaRPr lang="en-US" dirty="0"/>
                    </a:p>
                  </a:txBody>
                  <a:tcPr/>
                </a:tc>
              </a:tr>
              <a:tr h="382781">
                <a:tc>
                  <a:txBody>
                    <a:bodyPr/>
                    <a:lstStyle/>
                    <a:p>
                      <a:r>
                        <a:rPr lang="en-US" dirty="0" smtClean="0"/>
                        <a:t>Green Ash</a:t>
                      </a:r>
                      <a:endParaRPr lang="en-US" dirty="0"/>
                    </a:p>
                  </a:txBody>
                  <a:tcPr/>
                </a:tc>
                <a:tc>
                  <a:txBody>
                    <a:bodyPr/>
                    <a:lstStyle/>
                    <a:p>
                      <a:r>
                        <a:rPr lang="en-US" dirty="0" smtClean="0"/>
                        <a:t>00.2421</a:t>
                      </a:r>
                      <a:endParaRPr lang="en-US" dirty="0"/>
                    </a:p>
                  </a:txBody>
                  <a:tcPr/>
                </a:tc>
                <a:tc>
                  <a:txBody>
                    <a:bodyPr/>
                    <a:lstStyle/>
                    <a:p>
                      <a:r>
                        <a:rPr lang="en-US" dirty="0" smtClean="0"/>
                        <a:t>0.1281</a:t>
                      </a:r>
                      <a:endParaRPr lang="en-US" dirty="0"/>
                    </a:p>
                  </a:txBody>
                  <a:tcPr/>
                </a:tc>
                <a:tc>
                  <a:txBody>
                    <a:bodyPr/>
                    <a:lstStyle/>
                    <a:p>
                      <a:r>
                        <a:rPr lang="en-US" sz="1800" kern="1200" dirty="0" smtClean="0">
                          <a:solidFill>
                            <a:schemeClr val="dk1"/>
                          </a:solidFill>
                          <a:effectLst/>
                          <a:latin typeface="+mn-lt"/>
                          <a:ea typeface="+mn-ea"/>
                          <a:cs typeface="+mn-cs"/>
                        </a:rPr>
                        <a:t>0.2140</a:t>
                      </a:r>
                      <a:endParaRPr lang="en-US" dirty="0"/>
                    </a:p>
                  </a:txBody>
                  <a:tcPr/>
                </a:tc>
                <a:tc>
                  <a:txBody>
                    <a:bodyPr/>
                    <a:lstStyle/>
                    <a:p>
                      <a:r>
                        <a:rPr lang="en-US" dirty="0" smtClean="0"/>
                        <a:t>0.1947+/-</a:t>
                      </a:r>
                      <a:r>
                        <a:rPr lang="en-US" baseline="0" dirty="0" smtClean="0"/>
                        <a:t> 0.0343</a:t>
                      </a:r>
                      <a:endParaRPr lang="en-US" dirty="0"/>
                    </a:p>
                  </a:txBody>
                  <a:tcPr/>
                </a:tc>
                <a:tc>
                  <a:txBody>
                    <a:bodyPr/>
                    <a:lstStyle/>
                    <a:p>
                      <a:r>
                        <a:rPr lang="en-US" dirty="0" smtClean="0"/>
                        <a:t>8138.46</a:t>
                      </a:r>
                      <a:endParaRPr lang="en-US" dirty="0"/>
                    </a:p>
                  </a:txBody>
                  <a:tcPr/>
                </a:tc>
              </a:tr>
              <a:tr h="382781">
                <a:tc>
                  <a:txBody>
                    <a:bodyPr/>
                    <a:lstStyle/>
                    <a:p>
                      <a:r>
                        <a:rPr lang="en-US" dirty="0" smtClean="0"/>
                        <a:t>Quaking Aspen</a:t>
                      </a:r>
                      <a:endParaRPr lang="en-US" dirty="0"/>
                    </a:p>
                  </a:txBody>
                  <a:tcPr/>
                </a:tc>
                <a:tc>
                  <a:txBody>
                    <a:bodyPr/>
                    <a:lstStyle/>
                    <a:p>
                      <a:r>
                        <a:rPr lang="en-US" dirty="0" smtClean="0"/>
                        <a:t>0.0088</a:t>
                      </a:r>
                      <a:endParaRPr lang="en-US" dirty="0"/>
                    </a:p>
                  </a:txBody>
                  <a:tcPr/>
                </a:tc>
                <a:tc>
                  <a:txBody>
                    <a:bodyPr/>
                    <a:lstStyle/>
                    <a:p>
                      <a:r>
                        <a:rPr lang="en-US" dirty="0" smtClean="0"/>
                        <a:t>--</a:t>
                      </a:r>
                      <a:endParaRPr lang="en-US" dirty="0"/>
                    </a:p>
                  </a:txBody>
                  <a:tcPr/>
                </a:tc>
                <a:tc>
                  <a:txBody>
                    <a:bodyPr/>
                    <a:lstStyle/>
                    <a:p>
                      <a:r>
                        <a:rPr lang="en-US" dirty="0" smtClean="0"/>
                        <a:t>0.0140</a:t>
                      </a:r>
                      <a:endParaRPr lang="en-US" dirty="0"/>
                    </a:p>
                  </a:txBody>
                  <a:tcPr/>
                </a:tc>
                <a:tc>
                  <a:txBody>
                    <a:bodyPr/>
                    <a:lstStyle/>
                    <a:p>
                      <a:r>
                        <a:rPr lang="en-US" dirty="0" smtClean="0"/>
                        <a:t>0.0076</a:t>
                      </a:r>
                      <a:r>
                        <a:rPr lang="en-US" baseline="0" dirty="0" smtClean="0"/>
                        <a:t>+/- 0.0041</a:t>
                      </a:r>
                      <a:endParaRPr lang="en-US" dirty="0"/>
                    </a:p>
                  </a:txBody>
                  <a:tcPr/>
                </a:tc>
                <a:tc>
                  <a:txBody>
                    <a:bodyPr/>
                    <a:lstStyle/>
                    <a:p>
                      <a:r>
                        <a:rPr lang="en-US" dirty="0" smtClean="0"/>
                        <a:t>317.68</a:t>
                      </a:r>
                      <a:endParaRPr lang="en-US" dirty="0"/>
                    </a:p>
                  </a:txBody>
                  <a:tcPr/>
                </a:tc>
              </a:tr>
              <a:tr h="382781">
                <a:tc>
                  <a:txBody>
                    <a:bodyPr/>
                    <a:lstStyle/>
                    <a:p>
                      <a:r>
                        <a:rPr lang="en-US" dirty="0" smtClean="0"/>
                        <a:t>Red Oak</a:t>
                      </a:r>
                      <a:endParaRPr lang="en-US" dirty="0"/>
                    </a:p>
                  </a:txBody>
                  <a:tcPr/>
                </a:tc>
                <a:tc>
                  <a:txBody>
                    <a:bodyPr/>
                    <a:lstStyle/>
                    <a:p>
                      <a:r>
                        <a:rPr lang="en-US" dirty="0" smtClean="0"/>
                        <a:t>--</a:t>
                      </a:r>
                      <a:endParaRPr lang="en-US" dirty="0"/>
                    </a:p>
                  </a:txBody>
                  <a:tcPr/>
                </a:tc>
                <a:tc>
                  <a:txBody>
                    <a:bodyPr/>
                    <a:lstStyle/>
                    <a:p>
                      <a:r>
                        <a:rPr lang="en-US" dirty="0" smtClean="0"/>
                        <a:t>0.0018</a:t>
                      </a:r>
                      <a:endParaRPr lang="en-US" dirty="0"/>
                    </a:p>
                  </a:txBody>
                  <a:tcPr/>
                </a:tc>
                <a:tc>
                  <a:txBody>
                    <a:bodyPr/>
                    <a:lstStyle/>
                    <a:p>
                      <a:r>
                        <a:rPr lang="en-US" dirty="0" smtClean="0"/>
                        <a:t>0.0053</a:t>
                      </a:r>
                      <a:endParaRPr lang="en-US" dirty="0"/>
                    </a:p>
                  </a:txBody>
                  <a:tcPr/>
                </a:tc>
                <a:tc>
                  <a:txBody>
                    <a:bodyPr/>
                    <a:lstStyle/>
                    <a:p>
                      <a:r>
                        <a:rPr lang="en-US" dirty="0" smtClean="0"/>
                        <a:t>0.0024+/- 0.0016</a:t>
                      </a:r>
                      <a:endParaRPr lang="en-US" dirty="0"/>
                    </a:p>
                  </a:txBody>
                  <a:tcPr/>
                </a:tc>
                <a:tc>
                  <a:txBody>
                    <a:bodyPr/>
                    <a:lstStyle/>
                    <a:p>
                      <a:r>
                        <a:rPr lang="en-US" dirty="0" smtClean="0"/>
                        <a:t>100.32</a:t>
                      </a:r>
                      <a:endParaRPr lang="en-US" dirty="0"/>
                    </a:p>
                  </a:txBody>
                  <a:tcPr/>
                </a:tc>
              </a:tr>
              <a:tr h="406137">
                <a:tc>
                  <a:txBody>
                    <a:bodyPr/>
                    <a:lstStyle/>
                    <a:p>
                      <a:r>
                        <a:rPr lang="en-US" dirty="0" smtClean="0"/>
                        <a:t>Swamp White Oak</a:t>
                      </a:r>
                      <a:endParaRPr lang="en-US" dirty="0"/>
                    </a:p>
                  </a:txBody>
                  <a:tcPr/>
                </a:tc>
                <a:tc>
                  <a:txBody>
                    <a:bodyPr/>
                    <a:lstStyle/>
                    <a:p>
                      <a:r>
                        <a:rPr lang="en-US" dirty="0" smtClean="0"/>
                        <a:t>--</a:t>
                      </a:r>
                      <a:endParaRPr lang="en-US" dirty="0"/>
                    </a:p>
                  </a:txBody>
                  <a:tcPr/>
                </a:tc>
                <a:tc>
                  <a:txBody>
                    <a:bodyPr/>
                    <a:lstStyle/>
                    <a:p>
                      <a:r>
                        <a:rPr lang="en-US" dirty="0" smtClean="0"/>
                        <a:t>0.0018</a:t>
                      </a:r>
                      <a:endParaRPr lang="en-US" dirty="0"/>
                    </a:p>
                  </a:txBody>
                  <a:tcPr/>
                </a:tc>
                <a:tc>
                  <a:txBody>
                    <a:bodyPr/>
                    <a:lstStyle/>
                    <a:p>
                      <a:r>
                        <a:rPr lang="en-US" dirty="0" smtClean="0"/>
                        <a:t>--</a:t>
                      </a:r>
                      <a:endParaRPr lang="en-US" dirty="0"/>
                    </a:p>
                  </a:txBody>
                  <a:tcPr/>
                </a:tc>
                <a:tc>
                  <a:txBody>
                    <a:bodyPr/>
                    <a:lstStyle/>
                    <a:p>
                      <a:r>
                        <a:rPr lang="en-US" dirty="0" smtClean="0"/>
                        <a:t>0.0006+/- 0.0006</a:t>
                      </a:r>
                      <a:endParaRPr lang="en-US" dirty="0"/>
                    </a:p>
                  </a:txBody>
                  <a:tcPr/>
                </a:tc>
                <a:tc>
                  <a:txBody>
                    <a:bodyPr/>
                    <a:lstStyle/>
                    <a:p>
                      <a:r>
                        <a:rPr lang="en-US" dirty="0" smtClean="0"/>
                        <a:t>25.08</a:t>
                      </a:r>
                      <a:endParaRPr lang="en-US" dirty="0"/>
                    </a:p>
                  </a:txBody>
                  <a:tcPr/>
                </a:tc>
              </a:tr>
              <a:tr h="382781">
                <a:tc>
                  <a:txBody>
                    <a:bodyPr/>
                    <a:lstStyle/>
                    <a:p>
                      <a:r>
                        <a:rPr lang="en-US" dirty="0" smtClean="0"/>
                        <a:t>Maple</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0.0035</a:t>
                      </a:r>
                    </a:p>
                  </a:txBody>
                  <a:tcPr/>
                </a:tc>
                <a:tc>
                  <a:txBody>
                    <a:bodyPr/>
                    <a:lstStyle/>
                    <a:p>
                      <a:r>
                        <a:rPr lang="en-US" dirty="0" smtClean="0"/>
                        <a:t>0.0012+/-0.0012</a:t>
                      </a:r>
                    </a:p>
                  </a:txBody>
                  <a:tcPr/>
                </a:tc>
                <a:tc>
                  <a:txBody>
                    <a:bodyPr/>
                    <a:lstStyle/>
                    <a:p>
                      <a:r>
                        <a:rPr lang="en-US" dirty="0" smtClean="0"/>
                        <a:t>50.16</a:t>
                      </a:r>
                    </a:p>
                  </a:txBody>
                  <a:tcPr/>
                </a:tc>
              </a:tr>
              <a:tr h="382781">
                <a:tc>
                  <a:txBody>
                    <a:bodyPr/>
                    <a:lstStyle/>
                    <a:p>
                      <a:r>
                        <a:rPr lang="en-US" dirty="0" smtClean="0"/>
                        <a:t>Total</a:t>
                      </a:r>
                      <a:endParaRPr lang="en-US" dirty="0"/>
                    </a:p>
                  </a:txBody>
                  <a:tcPr/>
                </a:tc>
                <a:tc>
                  <a:txBody>
                    <a:bodyPr/>
                    <a:lstStyle/>
                    <a:p>
                      <a:r>
                        <a:rPr lang="en-US" dirty="0" smtClean="0"/>
                        <a:t>0.2509</a:t>
                      </a:r>
                      <a:endParaRPr lang="en-US" dirty="0"/>
                    </a:p>
                  </a:txBody>
                  <a:tcPr/>
                </a:tc>
                <a:tc>
                  <a:txBody>
                    <a:bodyPr/>
                    <a:lstStyle/>
                    <a:p>
                      <a:r>
                        <a:rPr lang="en-US" dirty="0" smtClean="0"/>
                        <a:t>0.1317</a:t>
                      </a:r>
                      <a:endParaRPr lang="en-US" dirty="0"/>
                    </a:p>
                  </a:txBody>
                  <a:tcPr/>
                </a:tc>
                <a:tc>
                  <a:txBody>
                    <a:bodyPr/>
                    <a:lstStyle/>
                    <a:p>
                      <a:r>
                        <a:rPr lang="en-US" dirty="0" smtClean="0"/>
                        <a:t>0.2369</a:t>
                      </a:r>
                    </a:p>
                  </a:txBody>
                  <a:tcPr/>
                </a:tc>
                <a:tc>
                  <a:txBody>
                    <a:bodyPr/>
                    <a:lstStyle/>
                    <a:p>
                      <a:r>
                        <a:rPr lang="en-US" dirty="0" smtClean="0"/>
                        <a:t>0.2065+/-0.0376</a:t>
                      </a:r>
                    </a:p>
                  </a:txBody>
                  <a:tcPr/>
                </a:tc>
                <a:tc>
                  <a:txBody>
                    <a:bodyPr/>
                    <a:lstStyle/>
                    <a:p>
                      <a:r>
                        <a:rPr lang="en-US" dirty="0" smtClean="0"/>
                        <a:t>8631.70</a:t>
                      </a:r>
                    </a:p>
                  </a:txBody>
                  <a:tcPr/>
                </a:tc>
              </a:tr>
            </a:tbl>
          </a:graphicData>
        </a:graphic>
      </p:graphicFrame>
      <p:sp>
        <p:nvSpPr>
          <p:cNvPr id="5" name="Rectangle 4"/>
          <p:cNvSpPr/>
          <p:nvPr/>
        </p:nvSpPr>
        <p:spPr>
          <a:xfrm>
            <a:off x="823976" y="5334000"/>
            <a:ext cx="9528047" cy="969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Table </a:t>
            </a:r>
            <a:r>
              <a:rPr lang="en-US" sz="2000" b="1" dirty="0" smtClean="0"/>
              <a:t>2</a:t>
            </a:r>
            <a:r>
              <a:rPr lang="en-US" sz="2000" dirty="0" smtClean="0"/>
              <a:t>:  </a:t>
            </a:r>
            <a:r>
              <a:rPr lang="en-US" sz="2000" dirty="0"/>
              <a:t>The densities and average densities of the species on the transects in Restoration Unit 2A of the Mequon Nature Preserve Ozaukee County, Wisconsin in September through November of 2013. </a:t>
            </a:r>
          </a:p>
        </p:txBody>
      </p:sp>
    </p:spTree>
    <p:extLst>
      <p:ext uri="{BB962C8B-B14F-4D97-AF65-F5344CB8AC3E}">
        <p14:creationId xmlns:p14="http://schemas.microsoft.com/office/powerpoint/2010/main" val="56875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1155564" y="1229958"/>
            <a:ext cx="8946541" cy="5628042"/>
          </a:xfrm>
        </p:spPr>
        <p:txBody>
          <a:bodyPr>
            <a:normAutofit/>
          </a:bodyPr>
          <a:lstStyle/>
          <a:p>
            <a:r>
              <a:rPr lang="en-US" dirty="0" smtClean="0"/>
              <a:t>Introduction</a:t>
            </a:r>
          </a:p>
          <a:p>
            <a:pPr lvl="1"/>
            <a:r>
              <a:rPr lang="en-US" dirty="0" smtClean="0"/>
              <a:t>Background of Mequon Nature Preserve</a:t>
            </a:r>
          </a:p>
          <a:p>
            <a:pPr lvl="1"/>
            <a:r>
              <a:rPr lang="en-US" dirty="0" smtClean="0"/>
              <a:t>Native Trees </a:t>
            </a:r>
          </a:p>
          <a:p>
            <a:pPr lvl="1"/>
            <a:r>
              <a:rPr lang="en-US" dirty="0" smtClean="0"/>
              <a:t>Purpose of Study </a:t>
            </a:r>
          </a:p>
          <a:p>
            <a:r>
              <a:rPr lang="en-US" dirty="0" smtClean="0"/>
              <a:t>Methods</a:t>
            </a:r>
          </a:p>
          <a:p>
            <a:pPr lvl="1"/>
            <a:r>
              <a:rPr lang="en-US" dirty="0" smtClean="0"/>
              <a:t>Determining area of study</a:t>
            </a:r>
          </a:p>
          <a:p>
            <a:pPr lvl="1"/>
            <a:r>
              <a:rPr lang="en-US" dirty="0" smtClean="0"/>
              <a:t>Surveying methods</a:t>
            </a:r>
          </a:p>
          <a:p>
            <a:pPr lvl="0">
              <a:buClr>
                <a:srgbClr val="455F51">
                  <a:lumMod val="40000"/>
                  <a:lumOff val="60000"/>
                </a:srgbClr>
              </a:buClr>
            </a:pPr>
            <a:r>
              <a:rPr lang="en-US" dirty="0" smtClean="0">
                <a:solidFill>
                  <a:prstClr val="white"/>
                </a:solidFill>
              </a:rPr>
              <a:t>Results</a:t>
            </a:r>
          </a:p>
          <a:p>
            <a:pPr lvl="1">
              <a:buClr>
                <a:srgbClr val="455F51">
                  <a:lumMod val="40000"/>
                  <a:lumOff val="60000"/>
                </a:srgbClr>
              </a:buClr>
            </a:pPr>
            <a:r>
              <a:rPr lang="en-US" dirty="0" smtClean="0">
                <a:solidFill>
                  <a:prstClr val="white"/>
                </a:solidFill>
              </a:rPr>
              <a:t>Species identified</a:t>
            </a:r>
          </a:p>
          <a:p>
            <a:pPr lvl="1">
              <a:buClr>
                <a:srgbClr val="455F51">
                  <a:lumMod val="40000"/>
                  <a:lumOff val="60000"/>
                </a:srgbClr>
              </a:buClr>
            </a:pPr>
            <a:r>
              <a:rPr lang="en-US" dirty="0" smtClean="0">
                <a:solidFill>
                  <a:prstClr val="white"/>
                </a:solidFill>
              </a:rPr>
              <a:t>Total number of trees in unit</a:t>
            </a:r>
          </a:p>
          <a:p>
            <a:pPr lvl="1">
              <a:buClr>
                <a:srgbClr val="455F51">
                  <a:lumMod val="40000"/>
                  <a:lumOff val="60000"/>
                </a:srgbClr>
              </a:buClr>
            </a:pPr>
            <a:r>
              <a:rPr lang="en-US" dirty="0" smtClean="0">
                <a:solidFill>
                  <a:prstClr val="white"/>
                </a:solidFill>
              </a:rPr>
              <a:t>Shannon-Wiener diversity </a:t>
            </a:r>
            <a:r>
              <a:rPr lang="en-US" dirty="0">
                <a:solidFill>
                  <a:prstClr val="white"/>
                </a:solidFill>
              </a:rPr>
              <a:t>i</a:t>
            </a:r>
            <a:r>
              <a:rPr lang="en-US" dirty="0" smtClean="0">
                <a:solidFill>
                  <a:prstClr val="white"/>
                </a:solidFill>
              </a:rPr>
              <a:t>ndex</a:t>
            </a:r>
          </a:p>
          <a:p>
            <a:pPr lvl="0">
              <a:buClr>
                <a:srgbClr val="455F51">
                  <a:lumMod val="40000"/>
                  <a:lumOff val="60000"/>
                </a:srgbClr>
              </a:buClr>
            </a:pPr>
            <a:r>
              <a:rPr lang="en-US" dirty="0" smtClean="0">
                <a:solidFill>
                  <a:prstClr val="white"/>
                </a:solidFill>
              </a:rPr>
              <a:t>Discussion of results</a:t>
            </a:r>
          </a:p>
          <a:p>
            <a:pPr lvl="0">
              <a:buClr>
                <a:srgbClr val="455F51">
                  <a:lumMod val="40000"/>
                  <a:lumOff val="60000"/>
                </a:srgbClr>
              </a:buClr>
            </a:pPr>
            <a:r>
              <a:rPr lang="en-US" dirty="0" smtClean="0">
                <a:solidFill>
                  <a:prstClr val="white"/>
                </a:solidFill>
              </a:rPr>
              <a:t>Recommendations for restoration</a:t>
            </a:r>
          </a:p>
          <a:p>
            <a:pPr marL="0" lvl="0" indent="0">
              <a:buClr>
                <a:srgbClr val="455F51">
                  <a:lumMod val="40000"/>
                  <a:lumOff val="60000"/>
                </a:srgbClr>
              </a:buClr>
              <a:buNone/>
            </a:pPr>
            <a:endParaRPr lang="en-US" dirty="0" smtClean="0">
              <a:solidFill>
                <a:prstClr val="white"/>
              </a:solidFill>
            </a:endParaRPr>
          </a:p>
          <a:p>
            <a:pPr marL="457200" lvl="1" indent="0">
              <a:buClr>
                <a:srgbClr val="455F51">
                  <a:lumMod val="40000"/>
                  <a:lumOff val="60000"/>
                </a:srgbClr>
              </a:buClr>
              <a:buNone/>
            </a:pPr>
            <a:endParaRPr lang="en-US" dirty="0">
              <a:solidFill>
                <a:prstClr val="white"/>
              </a:solidFill>
            </a:endParaRPr>
          </a:p>
          <a:p>
            <a:pPr marL="457200" lvl="1" indent="0">
              <a:buClr>
                <a:srgbClr val="455F51">
                  <a:lumMod val="40000"/>
                  <a:lumOff val="60000"/>
                </a:srgbClr>
              </a:buClr>
              <a:buNone/>
            </a:pPr>
            <a:endParaRPr lang="en-US" dirty="0" smtClean="0">
              <a:solidFill>
                <a:prstClr val="white"/>
              </a:solidFill>
            </a:endParaRPr>
          </a:p>
          <a:p>
            <a:pPr marL="457200" lvl="1" indent="0">
              <a:buClr>
                <a:srgbClr val="455F51">
                  <a:lumMod val="40000"/>
                  <a:lumOff val="60000"/>
                </a:srgbClr>
              </a:buClr>
              <a:buNone/>
            </a:pPr>
            <a:endParaRPr lang="en-US" dirty="0">
              <a:solidFill>
                <a:prstClr val="white"/>
              </a:solidFill>
            </a:endParaRPr>
          </a:p>
          <a:p>
            <a:pPr marL="457200" lvl="1" indent="0">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Total Number of Trees in Unit 2B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6801606"/>
              </p:ext>
            </p:extLst>
          </p:nvPr>
        </p:nvGraphicFramePr>
        <p:xfrm>
          <a:off x="858516" y="1294785"/>
          <a:ext cx="9485933" cy="4382785"/>
        </p:xfrm>
        <a:graphic>
          <a:graphicData uri="http://schemas.openxmlformats.org/drawingml/2006/table">
            <a:tbl>
              <a:tblPr firstRow="1" bandRow="1">
                <a:tableStyleId>{5C22544A-7EE6-4342-B048-85BDC9FD1C3A}</a:tableStyleId>
              </a:tblPr>
              <a:tblGrid>
                <a:gridCol w="1642981"/>
                <a:gridCol w="1255643"/>
                <a:gridCol w="1596157"/>
                <a:gridCol w="1428503"/>
                <a:gridCol w="2024767"/>
                <a:gridCol w="1537882"/>
              </a:tblGrid>
              <a:tr h="943844">
                <a:tc>
                  <a:txBody>
                    <a:bodyPr/>
                    <a:lstStyle/>
                    <a:p>
                      <a:r>
                        <a:rPr lang="en-US" dirty="0" smtClean="0"/>
                        <a:t>Tree Species in Unit 2B</a:t>
                      </a:r>
                      <a:endParaRPr lang="en-US" dirty="0"/>
                    </a:p>
                  </a:txBody>
                  <a:tcPr/>
                </a:tc>
                <a:tc>
                  <a:txBody>
                    <a:bodyPr/>
                    <a:lstStyle/>
                    <a:p>
                      <a:r>
                        <a:rPr lang="en-US" dirty="0" smtClean="0"/>
                        <a:t>Transect 1 Density</a:t>
                      </a:r>
                    </a:p>
                    <a:p>
                      <a:r>
                        <a:rPr lang="en-US" dirty="0" smtClean="0"/>
                        <a:t>(Trees/m</a:t>
                      </a:r>
                      <a:r>
                        <a:rPr lang="en-US" baseline="30000" dirty="0" smtClean="0"/>
                        <a:t>2</a:t>
                      </a:r>
                      <a:r>
                        <a:rPr lang="en-US" baseline="0" dirty="0" smtClean="0"/>
                        <a:t>)</a:t>
                      </a:r>
                      <a:endParaRPr lang="en-US" dirty="0"/>
                    </a:p>
                  </a:txBody>
                  <a:tcPr/>
                </a:tc>
                <a:tc>
                  <a:txBody>
                    <a:bodyPr/>
                    <a:lstStyle/>
                    <a:p>
                      <a:r>
                        <a:rPr lang="en-US" dirty="0" smtClean="0"/>
                        <a:t>Transect 2 Density</a:t>
                      </a:r>
                    </a:p>
                    <a:p>
                      <a:r>
                        <a:rPr lang="en-US" dirty="0" smtClean="0"/>
                        <a:t>(Trees/m</a:t>
                      </a:r>
                      <a:r>
                        <a:rPr lang="en-US" baseline="30000" dirty="0" smtClean="0"/>
                        <a:t>2</a:t>
                      </a:r>
                      <a:r>
                        <a:rPr lang="en-US" baseline="0" dirty="0" smtClean="0"/>
                        <a:t>)</a:t>
                      </a:r>
                      <a:endParaRPr lang="en-US" dirty="0" smtClean="0"/>
                    </a:p>
                    <a:p>
                      <a:endParaRPr lang="en-US" dirty="0"/>
                    </a:p>
                  </a:txBody>
                  <a:tcPr/>
                </a:tc>
                <a:tc>
                  <a:txBody>
                    <a:bodyPr/>
                    <a:lstStyle/>
                    <a:p>
                      <a:r>
                        <a:rPr lang="en-US" dirty="0" smtClean="0"/>
                        <a:t>Transect 3 Density</a:t>
                      </a:r>
                    </a:p>
                    <a:p>
                      <a:r>
                        <a:rPr lang="en-US" dirty="0" smtClean="0"/>
                        <a:t>(Trees/m</a:t>
                      </a:r>
                      <a:r>
                        <a:rPr lang="en-US" baseline="30000" dirty="0" smtClean="0"/>
                        <a:t>2</a:t>
                      </a:r>
                      <a:r>
                        <a:rPr lang="en-US" baseline="0" dirty="0" smtClean="0"/>
                        <a:t>)</a:t>
                      </a:r>
                      <a:endParaRPr lang="en-US" dirty="0" smtClean="0"/>
                    </a:p>
                    <a:p>
                      <a:endParaRPr lang="en-US" dirty="0"/>
                    </a:p>
                  </a:txBody>
                  <a:tcPr/>
                </a:tc>
                <a:tc>
                  <a:txBody>
                    <a:bodyPr/>
                    <a:lstStyle/>
                    <a:p>
                      <a:r>
                        <a:rPr lang="en-US" dirty="0" smtClean="0"/>
                        <a:t>Average Density of Transect Lines </a:t>
                      </a:r>
                    </a:p>
                    <a:p>
                      <a:r>
                        <a:rPr lang="en-US" dirty="0" smtClean="0"/>
                        <a:t>(Trees/m</a:t>
                      </a:r>
                      <a:r>
                        <a:rPr lang="en-US" baseline="30000" dirty="0" smtClean="0"/>
                        <a:t>2</a:t>
                      </a:r>
                      <a:r>
                        <a:rPr lang="en-US" baseline="0" dirty="0" smtClean="0"/>
                        <a:t>) SE</a:t>
                      </a:r>
                      <a:endParaRPr lang="en-US" dirty="0"/>
                    </a:p>
                  </a:txBody>
                  <a:tcPr/>
                </a:tc>
                <a:tc>
                  <a:txBody>
                    <a:bodyPr/>
                    <a:lstStyle/>
                    <a:p>
                      <a:r>
                        <a:rPr lang="en-US" dirty="0" smtClean="0"/>
                        <a:t>Number of Tress in Unit</a:t>
                      </a:r>
                      <a:endParaRPr lang="en-US" dirty="0"/>
                    </a:p>
                  </a:txBody>
                  <a:tcPr/>
                </a:tc>
              </a:tr>
              <a:tr h="382781">
                <a:tc>
                  <a:txBody>
                    <a:bodyPr/>
                    <a:lstStyle/>
                    <a:p>
                      <a:r>
                        <a:rPr lang="en-US" dirty="0" smtClean="0"/>
                        <a:t>Green Ash</a:t>
                      </a:r>
                      <a:endParaRPr lang="en-US" dirty="0"/>
                    </a:p>
                  </a:txBody>
                  <a:tcPr/>
                </a:tc>
                <a:tc>
                  <a:txBody>
                    <a:bodyPr/>
                    <a:lstStyle/>
                    <a:p>
                      <a:r>
                        <a:rPr lang="en-US" dirty="0" smtClean="0"/>
                        <a:t>0.1439</a:t>
                      </a:r>
                      <a:endParaRPr lang="en-US" dirty="0"/>
                    </a:p>
                  </a:txBody>
                  <a:tcPr/>
                </a:tc>
                <a:tc>
                  <a:txBody>
                    <a:bodyPr/>
                    <a:lstStyle/>
                    <a:p>
                      <a:r>
                        <a:rPr lang="en-US" dirty="0" smtClean="0"/>
                        <a:t>0.1316</a:t>
                      </a:r>
                      <a:endParaRPr lang="en-US" dirty="0"/>
                    </a:p>
                  </a:txBody>
                  <a:tcPr/>
                </a:tc>
                <a:tc>
                  <a:txBody>
                    <a:bodyPr/>
                    <a:lstStyle/>
                    <a:p>
                      <a:r>
                        <a:rPr lang="en-US" sz="1800" kern="1200" dirty="0" smtClean="0">
                          <a:solidFill>
                            <a:schemeClr val="dk1"/>
                          </a:solidFill>
                          <a:effectLst/>
                          <a:latin typeface="+mn-lt"/>
                          <a:ea typeface="+mn-ea"/>
                          <a:cs typeface="+mn-cs"/>
                        </a:rPr>
                        <a:t>0.0860</a:t>
                      </a:r>
                      <a:endParaRPr lang="en-US" dirty="0"/>
                    </a:p>
                  </a:txBody>
                  <a:tcPr/>
                </a:tc>
                <a:tc>
                  <a:txBody>
                    <a:bodyPr/>
                    <a:lstStyle/>
                    <a:p>
                      <a:r>
                        <a:rPr lang="en-US" dirty="0" smtClean="0"/>
                        <a:t>0.1205+/-</a:t>
                      </a:r>
                      <a:r>
                        <a:rPr lang="en-US" baseline="0" dirty="0" smtClean="0"/>
                        <a:t> 0.0176</a:t>
                      </a:r>
                      <a:endParaRPr lang="en-US" dirty="0"/>
                    </a:p>
                  </a:txBody>
                  <a:tcPr/>
                </a:tc>
                <a:tc>
                  <a:txBody>
                    <a:bodyPr/>
                    <a:lstStyle/>
                    <a:p>
                      <a:r>
                        <a:rPr lang="en-US" dirty="0" smtClean="0"/>
                        <a:t>5036.90</a:t>
                      </a:r>
                      <a:endParaRPr lang="en-US" dirty="0"/>
                    </a:p>
                  </a:txBody>
                  <a:tcPr/>
                </a:tc>
              </a:tr>
              <a:tr h="382781">
                <a:tc>
                  <a:txBody>
                    <a:bodyPr/>
                    <a:lstStyle/>
                    <a:p>
                      <a:r>
                        <a:rPr lang="en-US" dirty="0" smtClean="0"/>
                        <a:t>Quaking Aspen</a:t>
                      </a:r>
                      <a:endParaRPr lang="en-US" dirty="0"/>
                    </a:p>
                  </a:txBody>
                  <a:tcPr/>
                </a:tc>
                <a:tc>
                  <a:txBody>
                    <a:bodyPr/>
                    <a:lstStyle/>
                    <a:p>
                      <a:r>
                        <a:rPr lang="en-US" dirty="0" smtClean="0"/>
                        <a:t>0.0035</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0,0012</a:t>
                      </a:r>
                      <a:r>
                        <a:rPr lang="en-US" baseline="0" dirty="0" smtClean="0"/>
                        <a:t>+/- 0.0012</a:t>
                      </a:r>
                      <a:endParaRPr lang="en-US" dirty="0"/>
                    </a:p>
                  </a:txBody>
                  <a:tcPr/>
                </a:tc>
                <a:tc>
                  <a:txBody>
                    <a:bodyPr/>
                    <a:lstStyle/>
                    <a:p>
                      <a:r>
                        <a:rPr lang="en-US" dirty="0" smtClean="0"/>
                        <a:t>50.16</a:t>
                      </a:r>
                      <a:endParaRPr lang="en-US" dirty="0"/>
                    </a:p>
                  </a:txBody>
                  <a:tcPr/>
                </a:tc>
              </a:tr>
              <a:tr h="382781">
                <a:tc>
                  <a:txBody>
                    <a:bodyPr/>
                    <a:lstStyle/>
                    <a:p>
                      <a:r>
                        <a:rPr lang="en-US" dirty="0" smtClean="0"/>
                        <a:t>Red Oak</a:t>
                      </a:r>
                      <a:endParaRPr lang="en-US" dirty="0"/>
                    </a:p>
                  </a:txBody>
                  <a:tcPr/>
                </a:tc>
                <a:tc>
                  <a:txBody>
                    <a:bodyPr/>
                    <a:lstStyle/>
                    <a:p>
                      <a:r>
                        <a:rPr lang="en-US" dirty="0" smtClean="0"/>
                        <a:t>--</a:t>
                      </a:r>
                      <a:endParaRPr lang="en-US" dirty="0"/>
                    </a:p>
                  </a:txBody>
                  <a:tcPr/>
                </a:tc>
                <a:tc>
                  <a:txBody>
                    <a:bodyPr/>
                    <a:lstStyle/>
                    <a:p>
                      <a:r>
                        <a:rPr lang="en-US" dirty="0" smtClean="0"/>
                        <a:t>0.0035</a:t>
                      </a:r>
                      <a:endParaRPr lang="en-US" dirty="0"/>
                    </a:p>
                  </a:txBody>
                  <a:tcPr/>
                </a:tc>
                <a:tc>
                  <a:txBody>
                    <a:bodyPr/>
                    <a:lstStyle/>
                    <a:p>
                      <a:r>
                        <a:rPr lang="en-US" dirty="0" smtClean="0"/>
                        <a:t>0.0088</a:t>
                      </a:r>
                      <a:endParaRPr lang="en-US" dirty="0"/>
                    </a:p>
                  </a:txBody>
                  <a:tcPr/>
                </a:tc>
                <a:tc>
                  <a:txBody>
                    <a:bodyPr/>
                    <a:lstStyle/>
                    <a:p>
                      <a:r>
                        <a:rPr lang="en-US" dirty="0" smtClean="0"/>
                        <a:t>0.0041+/- 0.0026</a:t>
                      </a:r>
                      <a:endParaRPr lang="en-US" dirty="0"/>
                    </a:p>
                  </a:txBody>
                  <a:tcPr/>
                </a:tc>
                <a:tc>
                  <a:txBody>
                    <a:bodyPr/>
                    <a:lstStyle/>
                    <a:p>
                      <a:r>
                        <a:rPr lang="en-US" dirty="0" smtClean="0"/>
                        <a:t>171.38</a:t>
                      </a:r>
                      <a:endParaRPr lang="en-US" dirty="0"/>
                    </a:p>
                  </a:txBody>
                  <a:tcPr/>
                </a:tc>
              </a:tr>
              <a:tr h="406137">
                <a:tc>
                  <a:txBody>
                    <a:bodyPr/>
                    <a:lstStyle/>
                    <a:p>
                      <a:r>
                        <a:rPr lang="en-US" dirty="0" smtClean="0"/>
                        <a:t>Swamp White Oak</a:t>
                      </a:r>
                      <a:endParaRPr lang="en-US" dirty="0"/>
                    </a:p>
                  </a:txBody>
                  <a:tcPr/>
                </a:tc>
                <a:tc>
                  <a:txBody>
                    <a:bodyPr/>
                    <a:lstStyle/>
                    <a:p>
                      <a:r>
                        <a:rPr lang="en-US" dirty="0" smtClean="0"/>
                        <a:t>--</a:t>
                      </a:r>
                      <a:endParaRPr lang="en-US" dirty="0"/>
                    </a:p>
                  </a:txBody>
                  <a:tcPr/>
                </a:tc>
                <a:tc>
                  <a:txBody>
                    <a:bodyPr/>
                    <a:lstStyle/>
                    <a:p>
                      <a:r>
                        <a:rPr lang="en-US" dirty="0" smtClean="0"/>
                        <a:t>0.0035</a:t>
                      </a:r>
                      <a:endParaRPr lang="en-US" dirty="0"/>
                    </a:p>
                  </a:txBody>
                  <a:tcPr/>
                </a:tc>
                <a:tc>
                  <a:txBody>
                    <a:bodyPr/>
                    <a:lstStyle/>
                    <a:p>
                      <a:r>
                        <a:rPr lang="en-US" dirty="0" smtClean="0"/>
                        <a:t>0.0035</a:t>
                      </a:r>
                      <a:endParaRPr lang="en-US" dirty="0"/>
                    </a:p>
                  </a:txBody>
                  <a:tcPr/>
                </a:tc>
                <a:tc>
                  <a:txBody>
                    <a:bodyPr/>
                    <a:lstStyle/>
                    <a:p>
                      <a:r>
                        <a:rPr lang="en-US" dirty="0" smtClean="0"/>
                        <a:t>0.0023+/- 0.0012</a:t>
                      </a:r>
                      <a:endParaRPr lang="en-US" dirty="0"/>
                    </a:p>
                  </a:txBody>
                  <a:tcPr/>
                </a:tc>
                <a:tc>
                  <a:txBody>
                    <a:bodyPr/>
                    <a:lstStyle/>
                    <a:p>
                      <a:r>
                        <a:rPr lang="en-US" dirty="0" smtClean="0"/>
                        <a:t>96.14</a:t>
                      </a:r>
                      <a:endParaRPr lang="en-US" dirty="0"/>
                    </a:p>
                  </a:txBody>
                  <a:tcPr/>
                </a:tc>
              </a:tr>
              <a:tr h="382781">
                <a:tc>
                  <a:txBody>
                    <a:bodyPr/>
                    <a:lstStyle/>
                    <a:p>
                      <a:r>
                        <a:rPr lang="en-US" dirty="0" smtClean="0"/>
                        <a:t>Maple</a:t>
                      </a:r>
                      <a:endParaRPr lang="en-US" dirty="0"/>
                    </a:p>
                  </a:txBody>
                  <a:tcPr/>
                </a:tc>
                <a:tc>
                  <a:txBody>
                    <a:bodyPr/>
                    <a:lstStyle/>
                    <a:p>
                      <a:r>
                        <a:rPr lang="en-US" dirty="0" smtClean="0"/>
                        <a:t>0.0035</a:t>
                      </a:r>
                      <a:endParaRPr lang="en-US" dirty="0"/>
                    </a:p>
                  </a:txBody>
                  <a:tcPr/>
                </a:tc>
                <a:tc>
                  <a:txBody>
                    <a:bodyPr/>
                    <a:lstStyle/>
                    <a:p>
                      <a:r>
                        <a:rPr lang="en-US" dirty="0" smtClean="0"/>
                        <a:t>0.0035</a:t>
                      </a:r>
                      <a:endParaRPr lang="en-US" dirty="0"/>
                    </a:p>
                  </a:txBody>
                  <a:tcPr/>
                </a:tc>
                <a:tc>
                  <a:txBody>
                    <a:bodyPr/>
                    <a:lstStyle/>
                    <a:p>
                      <a:r>
                        <a:rPr lang="en-US" dirty="0" smtClean="0"/>
                        <a:t>0.0018</a:t>
                      </a:r>
                    </a:p>
                  </a:txBody>
                  <a:tcPr/>
                </a:tc>
                <a:tc>
                  <a:txBody>
                    <a:bodyPr/>
                    <a:lstStyle/>
                    <a:p>
                      <a:r>
                        <a:rPr lang="en-US" dirty="0" smtClean="0"/>
                        <a:t>0.0029+/-0.0006</a:t>
                      </a:r>
                    </a:p>
                  </a:txBody>
                  <a:tcPr/>
                </a:tc>
                <a:tc>
                  <a:txBody>
                    <a:bodyPr/>
                    <a:lstStyle/>
                    <a:p>
                      <a:r>
                        <a:rPr lang="en-US" dirty="0" smtClean="0"/>
                        <a:t>121.22</a:t>
                      </a:r>
                    </a:p>
                  </a:txBody>
                  <a:tcPr/>
                </a:tc>
              </a:tr>
              <a:tr h="382781">
                <a:tc>
                  <a:txBody>
                    <a:bodyPr/>
                    <a:lstStyle/>
                    <a:p>
                      <a:r>
                        <a:rPr lang="en-US" dirty="0" smtClean="0"/>
                        <a:t>White Oak</a:t>
                      </a:r>
                      <a:endParaRPr lang="en-US" dirty="0"/>
                    </a:p>
                  </a:txBody>
                  <a:tcPr/>
                </a:tc>
                <a:tc>
                  <a:txBody>
                    <a:bodyPr/>
                    <a:lstStyle/>
                    <a:p>
                      <a:r>
                        <a:rPr lang="en-US" dirty="0" smtClean="0"/>
                        <a:t>0.0018</a:t>
                      </a:r>
                      <a:endParaRPr lang="en-US" dirty="0"/>
                    </a:p>
                  </a:txBody>
                  <a:tcPr/>
                </a:tc>
                <a:tc>
                  <a:txBody>
                    <a:bodyPr/>
                    <a:lstStyle/>
                    <a:p>
                      <a:r>
                        <a:rPr lang="en-US" dirty="0" smtClean="0"/>
                        <a:t>--</a:t>
                      </a:r>
                      <a:endParaRPr lang="en-US" dirty="0"/>
                    </a:p>
                  </a:txBody>
                  <a:tcPr/>
                </a:tc>
                <a:tc>
                  <a:txBody>
                    <a:bodyPr/>
                    <a:lstStyle/>
                    <a:p>
                      <a:r>
                        <a:rPr lang="en-US" dirty="0" smtClean="0"/>
                        <a:t>--</a:t>
                      </a:r>
                    </a:p>
                  </a:txBody>
                  <a:tcPr/>
                </a:tc>
                <a:tc>
                  <a:txBody>
                    <a:bodyPr/>
                    <a:lstStyle/>
                    <a:p>
                      <a:r>
                        <a:rPr lang="en-US" dirty="0" smtClean="0"/>
                        <a:t>0.0006+/-0.0006</a:t>
                      </a:r>
                    </a:p>
                  </a:txBody>
                  <a:tcPr/>
                </a:tc>
                <a:tc>
                  <a:txBody>
                    <a:bodyPr/>
                    <a:lstStyle/>
                    <a:p>
                      <a:r>
                        <a:rPr lang="en-US" dirty="0" smtClean="0"/>
                        <a:t>25.08</a:t>
                      </a:r>
                    </a:p>
                  </a:txBody>
                  <a:tcPr/>
                </a:tc>
              </a:tr>
              <a:tr h="382781">
                <a:tc>
                  <a:txBody>
                    <a:bodyPr/>
                    <a:lstStyle/>
                    <a:p>
                      <a:r>
                        <a:rPr lang="en-US" dirty="0" smtClean="0"/>
                        <a:t>Total</a:t>
                      </a:r>
                      <a:endParaRPr lang="en-US" dirty="0"/>
                    </a:p>
                  </a:txBody>
                  <a:tcPr/>
                </a:tc>
                <a:tc>
                  <a:txBody>
                    <a:bodyPr/>
                    <a:lstStyle/>
                    <a:p>
                      <a:r>
                        <a:rPr lang="en-US" dirty="0" smtClean="0"/>
                        <a:t>0.1525</a:t>
                      </a:r>
                      <a:endParaRPr lang="en-US" dirty="0"/>
                    </a:p>
                  </a:txBody>
                  <a:tcPr/>
                </a:tc>
                <a:tc>
                  <a:txBody>
                    <a:bodyPr/>
                    <a:lstStyle/>
                    <a:p>
                      <a:r>
                        <a:rPr lang="en-US" dirty="0" smtClean="0"/>
                        <a:t>0.1421</a:t>
                      </a:r>
                      <a:endParaRPr lang="en-US" dirty="0"/>
                    </a:p>
                  </a:txBody>
                  <a:tcPr/>
                </a:tc>
                <a:tc>
                  <a:txBody>
                    <a:bodyPr/>
                    <a:lstStyle/>
                    <a:p>
                      <a:r>
                        <a:rPr lang="en-US" dirty="0" smtClean="0"/>
                        <a:t>0.1001</a:t>
                      </a:r>
                    </a:p>
                  </a:txBody>
                  <a:tcPr/>
                </a:tc>
                <a:tc>
                  <a:txBody>
                    <a:bodyPr/>
                    <a:lstStyle/>
                    <a:p>
                      <a:r>
                        <a:rPr lang="en-US" dirty="0" smtClean="0"/>
                        <a:t>0.1316+/-0.0160</a:t>
                      </a:r>
                    </a:p>
                  </a:txBody>
                  <a:tcPr/>
                </a:tc>
                <a:tc>
                  <a:txBody>
                    <a:bodyPr/>
                    <a:lstStyle/>
                    <a:p>
                      <a:r>
                        <a:rPr lang="en-US" dirty="0" smtClean="0"/>
                        <a:t>5500.88</a:t>
                      </a:r>
                    </a:p>
                  </a:txBody>
                  <a:tcPr/>
                </a:tc>
              </a:tr>
            </a:tbl>
          </a:graphicData>
        </a:graphic>
      </p:graphicFrame>
      <p:sp>
        <p:nvSpPr>
          <p:cNvPr id="5" name="Rectangle 4"/>
          <p:cNvSpPr/>
          <p:nvPr/>
        </p:nvSpPr>
        <p:spPr>
          <a:xfrm>
            <a:off x="849376" y="5685536"/>
            <a:ext cx="9528047" cy="969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Table 3</a:t>
            </a:r>
            <a:r>
              <a:rPr lang="en-US" sz="2000" dirty="0" smtClean="0"/>
              <a:t>:  </a:t>
            </a:r>
            <a:r>
              <a:rPr lang="en-US" sz="2000" dirty="0"/>
              <a:t>The densities and average densities of the species on the transects in Restoration Unit </a:t>
            </a:r>
            <a:r>
              <a:rPr lang="en-US" sz="2000" dirty="0" smtClean="0"/>
              <a:t>2B </a:t>
            </a:r>
            <a:r>
              <a:rPr lang="en-US" sz="2000" dirty="0"/>
              <a:t>of the Mequon Nature Preserve Ozaukee County, Wisconsin in September through November of 2013. </a:t>
            </a:r>
          </a:p>
        </p:txBody>
      </p:sp>
    </p:spTree>
    <p:extLst>
      <p:ext uri="{BB962C8B-B14F-4D97-AF65-F5344CB8AC3E}">
        <p14:creationId xmlns:p14="http://schemas.microsoft.com/office/powerpoint/2010/main" val="3575310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Total Number of Trees in Unit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9861184"/>
              </p:ext>
            </p:extLst>
          </p:nvPr>
        </p:nvGraphicFramePr>
        <p:xfrm>
          <a:off x="914400" y="1142385"/>
          <a:ext cx="8406962" cy="4382785"/>
        </p:xfrm>
        <a:graphic>
          <a:graphicData uri="http://schemas.openxmlformats.org/drawingml/2006/table">
            <a:tbl>
              <a:tblPr firstRow="1" bandRow="1">
                <a:tableStyleId>{5C22544A-7EE6-4342-B048-85BDC9FD1C3A}</a:tableStyleId>
              </a:tblPr>
              <a:tblGrid>
                <a:gridCol w="2133600"/>
                <a:gridCol w="1397000"/>
                <a:gridCol w="1385597"/>
                <a:gridCol w="2088741"/>
                <a:gridCol w="1402024"/>
              </a:tblGrid>
              <a:tr h="991215">
                <a:tc>
                  <a:txBody>
                    <a:bodyPr/>
                    <a:lstStyle/>
                    <a:p>
                      <a:r>
                        <a:rPr lang="en-US" dirty="0" smtClean="0"/>
                        <a:t>Tree Species in Unit </a:t>
                      </a:r>
                      <a:endParaRPr lang="en-US" dirty="0"/>
                    </a:p>
                  </a:txBody>
                  <a:tcPr/>
                </a:tc>
                <a:tc>
                  <a:txBody>
                    <a:bodyPr/>
                    <a:lstStyle/>
                    <a:p>
                      <a:r>
                        <a:rPr lang="en-US" dirty="0" smtClean="0"/>
                        <a:t>Transect 1 Density</a:t>
                      </a:r>
                    </a:p>
                    <a:p>
                      <a:r>
                        <a:rPr lang="en-US" dirty="0" smtClean="0"/>
                        <a:t>(Trees/m</a:t>
                      </a:r>
                      <a:r>
                        <a:rPr lang="en-US" baseline="30000" dirty="0" smtClean="0"/>
                        <a:t>2</a:t>
                      </a:r>
                      <a:r>
                        <a:rPr lang="en-US" baseline="0" dirty="0" smtClean="0"/>
                        <a:t>)</a:t>
                      </a:r>
                      <a:endParaRPr lang="en-US" dirty="0"/>
                    </a:p>
                  </a:txBody>
                  <a:tcPr/>
                </a:tc>
                <a:tc>
                  <a:txBody>
                    <a:bodyPr/>
                    <a:lstStyle/>
                    <a:p>
                      <a:r>
                        <a:rPr lang="en-US" dirty="0" smtClean="0"/>
                        <a:t>Transect 2 Density</a:t>
                      </a:r>
                    </a:p>
                    <a:p>
                      <a:r>
                        <a:rPr lang="en-US" dirty="0" smtClean="0"/>
                        <a:t>(Trees/m</a:t>
                      </a:r>
                      <a:r>
                        <a:rPr lang="en-US" baseline="30000" dirty="0" smtClean="0"/>
                        <a:t>2</a:t>
                      </a:r>
                      <a:r>
                        <a:rPr lang="en-US" baseline="0" dirty="0" smtClean="0"/>
                        <a:t>)</a:t>
                      </a:r>
                      <a:endParaRPr lang="en-US" dirty="0" smtClean="0"/>
                    </a:p>
                    <a:p>
                      <a:endParaRPr lang="en-US" dirty="0"/>
                    </a:p>
                  </a:txBody>
                  <a:tcPr/>
                </a:tc>
                <a:tc>
                  <a:txBody>
                    <a:bodyPr/>
                    <a:lstStyle/>
                    <a:p>
                      <a:r>
                        <a:rPr lang="en-US" dirty="0" smtClean="0"/>
                        <a:t>Average Density of Transect Lines </a:t>
                      </a:r>
                    </a:p>
                    <a:p>
                      <a:r>
                        <a:rPr lang="en-US" dirty="0" smtClean="0"/>
                        <a:t>(Trees/m</a:t>
                      </a:r>
                      <a:r>
                        <a:rPr lang="en-US" baseline="30000" dirty="0" smtClean="0"/>
                        <a:t>2</a:t>
                      </a:r>
                      <a:r>
                        <a:rPr lang="en-US" baseline="0" dirty="0" smtClean="0"/>
                        <a:t>) SE</a:t>
                      </a:r>
                      <a:endParaRPr lang="en-US" dirty="0"/>
                    </a:p>
                  </a:txBody>
                  <a:tcPr/>
                </a:tc>
                <a:tc>
                  <a:txBody>
                    <a:bodyPr/>
                    <a:lstStyle/>
                    <a:p>
                      <a:r>
                        <a:rPr lang="en-US" dirty="0" smtClean="0"/>
                        <a:t>Number of Tress in Unit</a:t>
                      </a:r>
                      <a:endParaRPr lang="en-US" dirty="0"/>
                    </a:p>
                  </a:txBody>
                  <a:tcPr/>
                </a:tc>
              </a:tr>
              <a:tr h="382781">
                <a:tc>
                  <a:txBody>
                    <a:bodyPr/>
                    <a:lstStyle/>
                    <a:p>
                      <a:r>
                        <a:rPr lang="en-US" dirty="0" smtClean="0"/>
                        <a:t>Green Ash</a:t>
                      </a:r>
                      <a:endParaRPr lang="en-US" dirty="0"/>
                    </a:p>
                  </a:txBody>
                  <a:tcPr/>
                </a:tc>
                <a:tc>
                  <a:txBody>
                    <a:bodyPr/>
                    <a:lstStyle/>
                    <a:p>
                      <a:r>
                        <a:rPr lang="en-US" dirty="0" smtClean="0"/>
                        <a:t>0.0872</a:t>
                      </a:r>
                      <a:endParaRPr lang="en-US" dirty="0"/>
                    </a:p>
                  </a:txBody>
                  <a:tcPr/>
                </a:tc>
                <a:tc>
                  <a:txBody>
                    <a:bodyPr/>
                    <a:lstStyle/>
                    <a:p>
                      <a:r>
                        <a:rPr lang="en-US" dirty="0" smtClean="0"/>
                        <a:t>0.0504</a:t>
                      </a:r>
                      <a:endParaRPr lang="en-US" dirty="0"/>
                    </a:p>
                  </a:txBody>
                  <a:tcPr/>
                </a:tc>
                <a:tc>
                  <a:txBody>
                    <a:bodyPr/>
                    <a:lstStyle/>
                    <a:p>
                      <a:r>
                        <a:rPr lang="en-US" dirty="0" smtClean="0"/>
                        <a:t>0.0688+/-0.0184</a:t>
                      </a:r>
                      <a:endParaRPr lang="en-US" dirty="0"/>
                    </a:p>
                  </a:txBody>
                  <a:tcPr/>
                </a:tc>
                <a:tc>
                  <a:txBody>
                    <a:bodyPr/>
                    <a:lstStyle/>
                    <a:p>
                      <a:r>
                        <a:rPr lang="en-US" dirty="0" smtClean="0"/>
                        <a:t>1733.76</a:t>
                      </a:r>
                      <a:endParaRPr lang="en-US" dirty="0"/>
                    </a:p>
                  </a:txBody>
                  <a:tcPr/>
                </a:tc>
              </a:tr>
              <a:tr h="382781">
                <a:tc>
                  <a:txBody>
                    <a:bodyPr/>
                    <a:lstStyle/>
                    <a:p>
                      <a:r>
                        <a:rPr lang="en-US" dirty="0" smtClean="0"/>
                        <a:t>Big-Toothed</a:t>
                      </a:r>
                      <a:r>
                        <a:rPr lang="en-US" baseline="0" dirty="0" smtClean="0"/>
                        <a:t> Aspen</a:t>
                      </a:r>
                      <a:endParaRPr lang="en-US" dirty="0"/>
                    </a:p>
                  </a:txBody>
                  <a:tcPr/>
                </a:tc>
                <a:tc>
                  <a:txBody>
                    <a:bodyPr/>
                    <a:lstStyle/>
                    <a:p>
                      <a:r>
                        <a:rPr lang="en-US" dirty="0" smtClean="0"/>
                        <a:t>--</a:t>
                      </a:r>
                      <a:endParaRPr lang="en-US" dirty="0"/>
                    </a:p>
                  </a:txBody>
                  <a:tcPr/>
                </a:tc>
                <a:tc>
                  <a:txBody>
                    <a:bodyPr/>
                    <a:lstStyle/>
                    <a:p>
                      <a:r>
                        <a:rPr lang="en-US" dirty="0" smtClean="0"/>
                        <a:t>0.0291</a:t>
                      </a:r>
                      <a:endParaRPr lang="en-US" dirty="0"/>
                    </a:p>
                  </a:txBody>
                  <a:tcPr/>
                </a:tc>
                <a:tc>
                  <a:txBody>
                    <a:bodyPr/>
                    <a:lstStyle/>
                    <a:p>
                      <a:r>
                        <a:rPr lang="en-US" dirty="0" smtClean="0"/>
                        <a:t>0.0146</a:t>
                      </a:r>
                      <a:r>
                        <a:rPr lang="en-US" baseline="0" dirty="0" smtClean="0"/>
                        <a:t>+/- 0.0146</a:t>
                      </a:r>
                      <a:endParaRPr lang="en-US" dirty="0"/>
                    </a:p>
                  </a:txBody>
                  <a:tcPr/>
                </a:tc>
                <a:tc>
                  <a:txBody>
                    <a:bodyPr/>
                    <a:lstStyle/>
                    <a:p>
                      <a:r>
                        <a:rPr lang="en-US" dirty="0" smtClean="0"/>
                        <a:t>367.92</a:t>
                      </a:r>
                      <a:endParaRPr lang="en-US" dirty="0"/>
                    </a:p>
                  </a:txBody>
                  <a:tcPr/>
                </a:tc>
              </a:tr>
              <a:tr h="382781">
                <a:tc>
                  <a:txBody>
                    <a:bodyPr/>
                    <a:lstStyle/>
                    <a:p>
                      <a:r>
                        <a:rPr lang="en-US" dirty="0" smtClean="0"/>
                        <a:t>Quaking</a:t>
                      </a:r>
                      <a:r>
                        <a:rPr lang="en-US" baseline="0" dirty="0" smtClean="0"/>
                        <a:t> Aspen</a:t>
                      </a:r>
                      <a:endParaRPr lang="en-US" dirty="0"/>
                    </a:p>
                  </a:txBody>
                  <a:tcPr/>
                </a:tc>
                <a:tc>
                  <a:txBody>
                    <a:bodyPr/>
                    <a:lstStyle/>
                    <a:p>
                      <a:r>
                        <a:rPr lang="en-US" dirty="0" smtClean="0"/>
                        <a:t>0.1278</a:t>
                      </a:r>
                      <a:endParaRPr lang="en-US" dirty="0"/>
                    </a:p>
                  </a:txBody>
                  <a:tcPr/>
                </a:tc>
                <a:tc>
                  <a:txBody>
                    <a:bodyPr/>
                    <a:lstStyle/>
                    <a:p>
                      <a:r>
                        <a:rPr lang="en-US" dirty="0" smtClean="0"/>
                        <a:t>0.0116</a:t>
                      </a:r>
                      <a:endParaRPr lang="en-US" dirty="0"/>
                    </a:p>
                  </a:txBody>
                  <a:tcPr/>
                </a:tc>
                <a:tc>
                  <a:txBody>
                    <a:bodyPr/>
                    <a:lstStyle/>
                    <a:p>
                      <a:r>
                        <a:rPr lang="en-US" dirty="0" smtClean="0"/>
                        <a:t>0.0697+/- 0.0581</a:t>
                      </a:r>
                      <a:endParaRPr lang="en-US" dirty="0"/>
                    </a:p>
                  </a:txBody>
                  <a:tcPr/>
                </a:tc>
                <a:tc>
                  <a:txBody>
                    <a:bodyPr/>
                    <a:lstStyle/>
                    <a:p>
                      <a:r>
                        <a:rPr lang="en-US" dirty="0" smtClean="0"/>
                        <a:t>1757.44</a:t>
                      </a:r>
                      <a:endParaRPr lang="en-US" dirty="0"/>
                    </a:p>
                  </a:txBody>
                  <a:tcPr/>
                </a:tc>
              </a:tr>
              <a:tr h="406137">
                <a:tc>
                  <a:txBody>
                    <a:bodyPr/>
                    <a:lstStyle/>
                    <a:p>
                      <a:r>
                        <a:rPr lang="en-US" dirty="0" smtClean="0"/>
                        <a:t>Swamp White Oak</a:t>
                      </a:r>
                      <a:endParaRPr lang="en-US" dirty="0"/>
                    </a:p>
                  </a:txBody>
                  <a:tcPr/>
                </a:tc>
                <a:tc>
                  <a:txBody>
                    <a:bodyPr/>
                    <a:lstStyle/>
                    <a:p>
                      <a:r>
                        <a:rPr lang="en-US" dirty="0" smtClean="0"/>
                        <a:t>0.0019</a:t>
                      </a:r>
                      <a:endParaRPr lang="en-US" dirty="0"/>
                    </a:p>
                  </a:txBody>
                  <a:tcPr/>
                </a:tc>
                <a:tc>
                  <a:txBody>
                    <a:bodyPr/>
                    <a:lstStyle/>
                    <a:p>
                      <a:r>
                        <a:rPr lang="en-US" dirty="0" smtClean="0"/>
                        <a:t>--</a:t>
                      </a:r>
                      <a:endParaRPr lang="en-US" dirty="0"/>
                    </a:p>
                  </a:txBody>
                  <a:tcPr/>
                </a:tc>
                <a:tc>
                  <a:txBody>
                    <a:bodyPr/>
                    <a:lstStyle/>
                    <a:p>
                      <a:r>
                        <a:rPr lang="en-US" dirty="0" smtClean="0"/>
                        <a:t>0.0010+/- 0.0009</a:t>
                      </a:r>
                      <a:endParaRPr lang="en-US" dirty="0"/>
                    </a:p>
                  </a:txBody>
                  <a:tcPr/>
                </a:tc>
                <a:tc>
                  <a:txBody>
                    <a:bodyPr/>
                    <a:lstStyle/>
                    <a:p>
                      <a:r>
                        <a:rPr lang="en-US" dirty="0" smtClean="0"/>
                        <a:t>25.20</a:t>
                      </a:r>
                      <a:endParaRPr lang="en-US" dirty="0"/>
                    </a:p>
                  </a:txBody>
                  <a:tcPr/>
                </a:tc>
              </a:tr>
              <a:tr h="382781">
                <a:tc>
                  <a:txBody>
                    <a:bodyPr/>
                    <a:lstStyle/>
                    <a:p>
                      <a:r>
                        <a:rPr lang="en-US" dirty="0" smtClean="0"/>
                        <a:t>Willow</a:t>
                      </a:r>
                      <a:endParaRPr lang="en-US" dirty="0"/>
                    </a:p>
                  </a:txBody>
                  <a:tcPr/>
                </a:tc>
                <a:tc>
                  <a:txBody>
                    <a:bodyPr/>
                    <a:lstStyle/>
                    <a:p>
                      <a:r>
                        <a:rPr lang="en-US" dirty="0" smtClean="0"/>
                        <a:t>--</a:t>
                      </a:r>
                      <a:endParaRPr lang="en-US" dirty="0"/>
                    </a:p>
                  </a:txBody>
                  <a:tcPr/>
                </a:tc>
                <a:tc>
                  <a:txBody>
                    <a:bodyPr/>
                    <a:lstStyle/>
                    <a:p>
                      <a:r>
                        <a:rPr lang="en-US" dirty="0" smtClean="0"/>
                        <a:t>0.0019</a:t>
                      </a:r>
                      <a:endParaRPr lang="en-US" dirty="0"/>
                    </a:p>
                  </a:txBody>
                  <a:tcPr/>
                </a:tc>
                <a:tc>
                  <a:txBody>
                    <a:bodyPr/>
                    <a:lstStyle/>
                    <a:p>
                      <a:r>
                        <a:rPr lang="en-US" dirty="0" smtClean="0"/>
                        <a:t>0.0010+/-0.0009</a:t>
                      </a:r>
                    </a:p>
                  </a:txBody>
                  <a:tcPr/>
                </a:tc>
                <a:tc>
                  <a:txBody>
                    <a:bodyPr/>
                    <a:lstStyle/>
                    <a:p>
                      <a:r>
                        <a:rPr lang="en-US" dirty="0" smtClean="0"/>
                        <a:t>25.20</a:t>
                      </a:r>
                    </a:p>
                  </a:txBody>
                  <a:tcPr/>
                </a:tc>
              </a:tr>
              <a:tr h="382781">
                <a:tc>
                  <a:txBody>
                    <a:bodyPr/>
                    <a:lstStyle/>
                    <a:p>
                      <a:r>
                        <a:rPr lang="en-US" dirty="0" smtClean="0"/>
                        <a:t>Shagbark</a:t>
                      </a:r>
                      <a:r>
                        <a:rPr lang="en-US" baseline="0" dirty="0" smtClean="0"/>
                        <a:t> Hickory</a:t>
                      </a:r>
                      <a:endParaRPr lang="en-US" dirty="0"/>
                    </a:p>
                  </a:txBody>
                  <a:tcPr/>
                </a:tc>
                <a:tc>
                  <a:txBody>
                    <a:bodyPr/>
                    <a:lstStyle/>
                    <a:p>
                      <a:r>
                        <a:rPr lang="en-US" dirty="0" smtClean="0"/>
                        <a:t>--</a:t>
                      </a:r>
                      <a:endParaRPr lang="en-US" dirty="0"/>
                    </a:p>
                  </a:txBody>
                  <a:tcPr/>
                </a:tc>
                <a:tc>
                  <a:txBody>
                    <a:bodyPr/>
                    <a:lstStyle/>
                    <a:p>
                      <a:r>
                        <a:rPr lang="en-US" dirty="0" smtClean="0"/>
                        <a:t>0.0019</a:t>
                      </a:r>
                      <a:endParaRPr lang="en-US" dirty="0"/>
                    </a:p>
                  </a:txBody>
                  <a:tcPr/>
                </a:tc>
                <a:tc>
                  <a:txBody>
                    <a:bodyPr/>
                    <a:lstStyle/>
                    <a:p>
                      <a:r>
                        <a:rPr lang="en-US" dirty="0" smtClean="0"/>
                        <a:t>0.0020+/-0.0009</a:t>
                      </a:r>
                    </a:p>
                  </a:txBody>
                  <a:tcPr/>
                </a:tc>
                <a:tc>
                  <a:txBody>
                    <a:bodyPr/>
                    <a:lstStyle/>
                    <a:p>
                      <a:r>
                        <a:rPr lang="en-US" dirty="0" smtClean="0"/>
                        <a:t>25.20</a:t>
                      </a:r>
                    </a:p>
                  </a:txBody>
                  <a:tcPr/>
                </a:tc>
              </a:tr>
              <a:tr h="382781">
                <a:tc>
                  <a:txBody>
                    <a:bodyPr/>
                    <a:lstStyle/>
                    <a:p>
                      <a:r>
                        <a:rPr lang="en-US" dirty="0" smtClean="0"/>
                        <a:t>Total</a:t>
                      </a:r>
                      <a:endParaRPr lang="en-US" dirty="0"/>
                    </a:p>
                  </a:txBody>
                  <a:tcPr/>
                </a:tc>
                <a:tc>
                  <a:txBody>
                    <a:bodyPr/>
                    <a:lstStyle/>
                    <a:p>
                      <a:r>
                        <a:rPr lang="en-US" dirty="0" smtClean="0"/>
                        <a:t>0.2169</a:t>
                      </a:r>
                      <a:endParaRPr lang="en-US" dirty="0"/>
                    </a:p>
                  </a:txBody>
                  <a:tcPr/>
                </a:tc>
                <a:tc>
                  <a:txBody>
                    <a:bodyPr/>
                    <a:lstStyle/>
                    <a:p>
                      <a:r>
                        <a:rPr lang="en-US" dirty="0" smtClean="0"/>
                        <a:t>0.0949</a:t>
                      </a:r>
                      <a:endParaRPr lang="en-US" dirty="0"/>
                    </a:p>
                  </a:txBody>
                  <a:tcPr/>
                </a:tc>
                <a:tc>
                  <a:txBody>
                    <a:bodyPr/>
                    <a:lstStyle/>
                    <a:p>
                      <a:r>
                        <a:rPr lang="en-US" dirty="0" smtClean="0"/>
                        <a:t>0.1559+/-0.0610</a:t>
                      </a:r>
                    </a:p>
                  </a:txBody>
                  <a:tcPr/>
                </a:tc>
                <a:tc>
                  <a:txBody>
                    <a:bodyPr/>
                    <a:lstStyle/>
                    <a:p>
                      <a:r>
                        <a:rPr lang="en-US" dirty="0" smtClean="0"/>
                        <a:t>3933.72</a:t>
                      </a:r>
                    </a:p>
                  </a:txBody>
                  <a:tcPr/>
                </a:tc>
              </a:tr>
            </a:tbl>
          </a:graphicData>
        </a:graphic>
      </p:graphicFrame>
      <p:sp>
        <p:nvSpPr>
          <p:cNvPr id="5" name="Rectangle 4"/>
          <p:cNvSpPr/>
          <p:nvPr/>
        </p:nvSpPr>
        <p:spPr>
          <a:xfrm>
            <a:off x="874776" y="5664200"/>
            <a:ext cx="9528047" cy="969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Table 4</a:t>
            </a:r>
            <a:r>
              <a:rPr lang="en-US" sz="2000" dirty="0" smtClean="0"/>
              <a:t>:  </a:t>
            </a:r>
            <a:r>
              <a:rPr lang="en-US" sz="2000" dirty="0"/>
              <a:t>The densities and average densities of the species on the transects in Restoration Unit </a:t>
            </a:r>
            <a:r>
              <a:rPr lang="en-US" sz="2000" dirty="0" smtClean="0"/>
              <a:t>2 </a:t>
            </a:r>
            <a:r>
              <a:rPr lang="en-US" sz="2000" dirty="0"/>
              <a:t>of the Mequon Nature Preserve Ozaukee County, Wisconsin in September through November of 2013. </a:t>
            </a:r>
          </a:p>
        </p:txBody>
      </p:sp>
    </p:spTree>
    <p:extLst>
      <p:ext uri="{BB962C8B-B14F-4D97-AF65-F5344CB8AC3E}">
        <p14:creationId xmlns:p14="http://schemas.microsoft.com/office/powerpoint/2010/main" val="77793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Shannon-Wiener Diversity Index</a:t>
            </a:r>
            <a:endParaRPr lang="en-US" dirty="0"/>
          </a:p>
        </p:txBody>
      </p:sp>
      <p:sp>
        <p:nvSpPr>
          <p:cNvPr id="5" name="TextBox 4"/>
          <p:cNvSpPr txBox="1"/>
          <p:nvPr/>
        </p:nvSpPr>
        <p:spPr>
          <a:xfrm>
            <a:off x="35496" y="5938803"/>
            <a:ext cx="11795760" cy="923330"/>
          </a:xfrm>
          <a:prstGeom prst="rect">
            <a:avLst/>
          </a:prstGeom>
          <a:noFill/>
        </p:spPr>
        <p:txBody>
          <a:bodyPr wrap="square" rtlCol="0">
            <a:spAutoFit/>
          </a:bodyPr>
          <a:lstStyle/>
          <a:p>
            <a:r>
              <a:rPr lang="en-US" dirty="0" smtClean="0"/>
              <a:t>Dr. M</a:t>
            </a:r>
            <a:r>
              <a:rPr lang="en-US" dirty="0" smtClean="0"/>
              <a:t>. 2009.Biodiversity Pt. 1: Richness vs. Evenness or What Kinds of Beer Are In My Refrigerator.  </a:t>
            </a:r>
            <a:r>
              <a:rPr lang="en-US" dirty="0" smtClean="0"/>
              <a:t>Available: </a:t>
            </a:r>
            <a:r>
              <a:rPr lang="en-US" dirty="0"/>
              <a:t>http://deepseanews.com/2009/04/biodiversity-pt-1-richness-vs-evenness-or-what-kinds-of-beer-are-in-my-refrigerator</a:t>
            </a:r>
            <a:r>
              <a:rPr lang="en-US" dirty="0" smtClean="0"/>
              <a:t>/</a:t>
            </a:r>
            <a:r>
              <a:rPr lang="en-US" dirty="0"/>
              <a:t>.</a:t>
            </a:r>
            <a:r>
              <a:rPr lang="en-US" dirty="0" smtClean="0"/>
              <a:t> </a:t>
            </a:r>
            <a:r>
              <a:rPr lang="en-US" dirty="0" smtClean="0"/>
              <a:t>(April</a:t>
            </a:r>
            <a:r>
              <a:rPr lang="en-US" dirty="0" smtClean="0"/>
              <a:t> 2009).</a:t>
            </a:r>
            <a:endParaRPr lang="en-US" dirty="0">
              <a:effectLst/>
            </a:endParaRPr>
          </a:p>
        </p:txBody>
      </p:sp>
      <p:pic>
        <p:nvPicPr>
          <p:cNvPr id="1028" name="Picture 4" descr="90e703e021e4c8c16a0fe6125b46a8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2545335"/>
            <a:ext cx="4240402" cy="148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9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Shannon-Wiener Diversity Index of Unit </a:t>
            </a:r>
            <a:r>
              <a:rPr lang="en-US" dirty="0" smtClean="0"/>
              <a:t>2A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9661051"/>
              </p:ext>
            </p:extLst>
          </p:nvPr>
        </p:nvGraphicFramePr>
        <p:xfrm>
          <a:off x="1241789" y="2071114"/>
          <a:ext cx="8947150" cy="3134360"/>
        </p:xfrm>
        <a:graphic>
          <a:graphicData uri="http://schemas.openxmlformats.org/drawingml/2006/table">
            <a:tbl>
              <a:tblPr firstRow="1" bandRow="1">
                <a:tableStyleId>{5C22544A-7EE6-4342-B048-85BDC9FD1C3A}</a:tableStyleId>
              </a:tblPr>
              <a:tblGrid>
                <a:gridCol w="1789430"/>
                <a:gridCol w="1789430"/>
                <a:gridCol w="1789430"/>
                <a:gridCol w="1789430"/>
                <a:gridCol w="1789430"/>
              </a:tblGrid>
              <a:tr h="370840">
                <a:tc>
                  <a:txBody>
                    <a:bodyPr/>
                    <a:lstStyle/>
                    <a:p>
                      <a:r>
                        <a:rPr lang="en-US" dirty="0" smtClean="0"/>
                        <a:t>Tree Species</a:t>
                      </a:r>
                      <a:endParaRPr lang="en-US" dirty="0"/>
                    </a:p>
                  </a:txBody>
                  <a:tcPr/>
                </a:tc>
                <a:tc>
                  <a:txBody>
                    <a:bodyPr/>
                    <a:lstStyle/>
                    <a:p>
                      <a:r>
                        <a:rPr lang="en-US" dirty="0" smtClean="0"/>
                        <a:t>Number</a:t>
                      </a:r>
                      <a:endParaRPr lang="en-US" dirty="0"/>
                    </a:p>
                  </a:txBody>
                  <a:tcPr/>
                </a:tc>
                <a:tc>
                  <a:txBody>
                    <a:bodyPr/>
                    <a:lstStyle/>
                    <a:p>
                      <a:r>
                        <a:rPr lang="en-US" dirty="0" smtClean="0"/>
                        <a:t>Proportion (Pi)</a:t>
                      </a:r>
                      <a:endParaRPr lang="en-US" dirty="0"/>
                    </a:p>
                  </a:txBody>
                  <a:tcPr/>
                </a:tc>
                <a:tc>
                  <a:txBody>
                    <a:bodyPr/>
                    <a:lstStyle/>
                    <a:p>
                      <a:r>
                        <a:rPr lang="en-US" dirty="0" smtClean="0"/>
                        <a:t>Ln(Pi)</a:t>
                      </a:r>
                      <a:endParaRPr lang="en-US" dirty="0"/>
                    </a:p>
                  </a:txBody>
                  <a:tcPr/>
                </a:tc>
                <a:tc>
                  <a:txBody>
                    <a:bodyPr/>
                    <a:lstStyle/>
                    <a:p>
                      <a:r>
                        <a:rPr lang="en-US" dirty="0" smtClean="0"/>
                        <a:t>Pi</a:t>
                      </a:r>
                      <a:r>
                        <a:rPr lang="en-US" baseline="0" dirty="0" smtClean="0"/>
                        <a:t> </a:t>
                      </a:r>
                      <a:r>
                        <a:rPr lang="en-US" baseline="0" dirty="0" err="1" smtClean="0"/>
                        <a:t>ln</a:t>
                      </a:r>
                      <a:r>
                        <a:rPr lang="en-US" baseline="0" dirty="0" smtClean="0"/>
                        <a:t>(Pi)</a:t>
                      </a:r>
                      <a:endParaRPr lang="en-US" dirty="0"/>
                    </a:p>
                  </a:txBody>
                  <a:tcPr/>
                </a:tc>
              </a:tr>
              <a:tr h="370840">
                <a:tc>
                  <a:txBody>
                    <a:bodyPr/>
                    <a:lstStyle/>
                    <a:p>
                      <a:r>
                        <a:rPr lang="en-US" dirty="0" smtClean="0"/>
                        <a:t>Green Ash</a:t>
                      </a:r>
                      <a:endParaRPr lang="en-US" dirty="0"/>
                    </a:p>
                  </a:txBody>
                  <a:tcPr/>
                </a:tc>
                <a:tc>
                  <a:txBody>
                    <a:bodyPr/>
                    <a:lstStyle/>
                    <a:p>
                      <a:r>
                        <a:rPr lang="en-US" dirty="0" smtClean="0"/>
                        <a:t>333</a:t>
                      </a:r>
                      <a:endParaRPr lang="en-US" dirty="0"/>
                    </a:p>
                  </a:txBody>
                  <a:tcPr/>
                </a:tc>
                <a:tc>
                  <a:txBody>
                    <a:bodyPr/>
                    <a:lstStyle/>
                    <a:p>
                      <a:r>
                        <a:rPr lang="en-US" dirty="0" smtClean="0"/>
                        <a:t>0.943</a:t>
                      </a:r>
                      <a:endParaRPr lang="en-US" dirty="0"/>
                    </a:p>
                  </a:txBody>
                  <a:tcPr/>
                </a:tc>
                <a:tc>
                  <a:txBody>
                    <a:bodyPr/>
                    <a:lstStyle/>
                    <a:p>
                      <a:r>
                        <a:rPr lang="en-US" dirty="0" smtClean="0"/>
                        <a:t>-0.059</a:t>
                      </a:r>
                      <a:endParaRPr lang="en-US" dirty="0"/>
                    </a:p>
                  </a:txBody>
                  <a:tcPr/>
                </a:tc>
                <a:tc>
                  <a:txBody>
                    <a:bodyPr/>
                    <a:lstStyle/>
                    <a:p>
                      <a:r>
                        <a:rPr lang="en-US" dirty="0" smtClean="0"/>
                        <a:t>-0.055</a:t>
                      </a:r>
                      <a:endParaRPr lang="en-US" dirty="0"/>
                    </a:p>
                  </a:txBody>
                  <a:tcPr/>
                </a:tc>
              </a:tr>
              <a:tr h="370840">
                <a:tc>
                  <a:txBody>
                    <a:bodyPr/>
                    <a:lstStyle/>
                    <a:p>
                      <a:r>
                        <a:rPr lang="en-US" dirty="0" smtClean="0"/>
                        <a:t>Quaking</a:t>
                      </a:r>
                      <a:r>
                        <a:rPr lang="en-US" baseline="0" dirty="0" smtClean="0"/>
                        <a:t> Aspen</a:t>
                      </a:r>
                      <a:endParaRPr lang="en-US" dirty="0"/>
                    </a:p>
                  </a:txBody>
                  <a:tcPr/>
                </a:tc>
                <a:tc>
                  <a:txBody>
                    <a:bodyPr/>
                    <a:lstStyle/>
                    <a:p>
                      <a:r>
                        <a:rPr lang="en-US" dirty="0" smtClean="0"/>
                        <a:t>13</a:t>
                      </a:r>
                      <a:endParaRPr lang="en-US" dirty="0"/>
                    </a:p>
                  </a:txBody>
                  <a:tcPr/>
                </a:tc>
                <a:tc>
                  <a:txBody>
                    <a:bodyPr/>
                    <a:lstStyle/>
                    <a:p>
                      <a:r>
                        <a:rPr lang="en-US" dirty="0" smtClean="0"/>
                        <a:t>0.037</a:t>
                      </a:r>
                      <a:endParaRPr lang="en-US" dirty="0"/>
                    </a:p>
                  </a:txBody>
                  <a:tcPr/>
                </a:tc>
                <a:tc>
                  <a:txBody>
                    <a:bodyPr/>
                    <a:lstStyle/>
                    <a:p>
                      <a:r>
                        <a:rPr lang="en-US" dirty="0" smtClean="0"/>
                        <a:t>-3.297</a:t>
                      </a:r>
                      <a:endParaRPr lang="en-US" dirty="0"/>
                    </a:p>
                  </a:txBody>
                  <a:tcPr/>
                </a:tc>
                <a:tc>
                  <a:txBody>
                    <a:bodyPr/>
                    <a:lstStyle/>
                    <a:p>
                      <a:r>
                        <a:rPr lang="en-US" dirty="0" smtClean="0"/>
                        <a:t>-0.112</a:t>
                      </a:r>
                      <a:endParaRPr lang="en-US" dirty="0"/>
                    </a:p>
                  </a:txBody>
                  <a:tcPr/>
                </a:tc>
              </a:tr>
              <a:tr h="370840">
                <a:tc>
                  <a:txBody>
                    <a:bodyPr/>
                    <a:lstStyle/>
                    <a:p>
                      <a:r>
                        <a:rPr lang="en-US" dirty="0" smtClean="0"/>
                        <a:t>Red Oak</a:t>
                      </a:r>
                      <a:endParaRPr lang="en-US" dirty="0"/>
                    </a:p>
                  </a:txBody>
                  <a:tcPr/>
                </a:tc>
                <a:tc>
                  <a:txBody>
                    <a:bodyPr/>
                    <a:lstStyle/>
                    <a:p>
                      <a:r>
                        <a:rPr lang="en-US" dirty="0" smtClean="0"/>
                        <a:t>4</a:t>
                      </a:r>
                      <a:endParaRPr lang="en-US" dirty="0"/>
                    </a:p>
                  </a:txBody>
                  <a:tcPr/>
                </a:tc>
                <a:tc>
                  <a:txBody>
                    <a:bodyPr/>
                    <a:lstStyle/>
                    <a:p>
                      <a:r>
                        <a:rPr lang="en-US" dirty="0" smtClean="0"/>
                        <a:t>0.011</a:t>
                      </a:r>
                      <a:endParaRPr lang="en-US" dirty="0"/>
                    </a:p>
                  </a:txBody>
                  <a:tcPr/>
                </a:tc>
                <a:tc>
                  <a:txBody>
                    <a:bodyPr/>
                    <a:lstStyle/>
                    <a:p>
                      <a:r>
                        <a:rPr lang="en-US" dirty="0" smtClean="0"/>
                        <a:t>-4.510</a:t>
                      </a:r>
                      <a:endParaRPr lang="en-US" dirty="0"/>
                    </a:p>
                  </a:txBody>
                  <a:tcPr/>
                </a:tc>
                <a:tc>
                  <a:txBody>
                    <a:bodyPr/>
                    <a:lstStyle/>
                    <a:p>
                      <a:r>
                        <a:rPr lang="en-US" dirty="0" smtClean="0"/>
                        <a:t>-0.050</a:t>
                      </a:r>
                      <a:endParaRPr lang="en-US" dirty="0"/>
                    </a:p>
                  </a:txBody>
                  <a:tcPr/>
                </a:tc>
              </a:tr>
              <a:tr h="370840">
                <a:tc>
                  <a:txBody>
                    <a:bodyPr/>
                    <a:lstStyle/>
                    <a:p>
                      <a:r>
                        <a:rPr lang="en-US" dirty="0" smtClean="0"/>
                        <a:t>Swamp White</a:t>
                      </a:r>
                      <a:r>
                        <a:rPr lang="en-US" baseline="0" dirty="0" smtClean="0"/>
                        <a:t> Oak</a:t>
                      </a:r>
                      <a:endParaRPr lang="en-US" dirty="0"/>
                    </a:p>
                  </a:txBody>
                  <a:tcPr/>
                </a:tc>
                <a:tc>
                  <a:txBody>
                    <a:bodyPr/>
                    <a:lstStyle/>
                    <a:p>
                      <a:r>
                        <a:rPr lang="en-US" dirty="0" smtClean="0"/>
                        <a:t>1</a:t>
                      </a:r>
                      <a:endParaRPr lang="en-US" dirty="0"/>
                    </a:p>
                  </a:txBody>
                  <a:tcPr/>
                </a:tc>
                <a:tc>
                  <a:txBody>
                    <a:bodyPr/>
                    <a:lstStyle/>
                    <a:p>
                      <a:r>
                        <a:rPr lang="en-US" dirty="0" smtClean="0"/>
                        <a:t>0.003</a:t>
                      </a:r>
                      <a:endParaRPr lang="en-US" dirty="0"/>
                    </a:p>
                  </a:txBody>
                  <a:tcPr/>
                </a:tc>
                <a:tc>
                  <a:txBody>
                    <a:bodyPr/>
                    <a:lstStyle/>
                    <a:p>
                      <a:r>
                        <a:rPr lang="en-US" dirty="0" smtClean="0"/>
                        <a:t>-5.809</a:t>
                      </a:r>
                      <a:endParaRPr lang="en-US" dirty="0"/>
                    </a:p>
                  </a:txBody>
                  <a:tcPr/>
                </a:tc>
                <a:tc>
                  <a:txBody>
                    <a:bodyPr/>
                    <a:lstStyle/>
                    <a:p>
                      <a:r>
                        <a:rPr lang="en-US" dirty="0" smtClean="0"/>
                        <a:t>-0.017</a:t>
                      </a:r>
                      <a:endParaRPr lang="en-US" dirty="0"/>
                    </a:p>
                  </a:txBody>
                  <a:tcPr/>
                </a:tc>
              </a:tr>
              <a:tr h="370840">
                <a:tc>
                  <a:txBody>
                    <a:bodyPr/>
                    <a:lstStyle/>
                    <a:p>
                      <a:r>
                        <a:rPr lang="en-US" dirty="0" smtClean="0"/>
                        <a:t>Maple </a:t>
                      </a:r>
                      <a:endParaRPr lang="en-US" dirty="0"/>
                    </a:p>
                  </a:txBody>
                  <a:tcPr/>
                </a:tc>
                <a:tc>
                  <a:txBody>
                    <a:bodyPr/>
                    <a:lstStyle/>
                    <a:p>
                      <a:r>
                        <a:rPr lang="en-US" dirty="0" smtClean="0"/>
                        <a:t>2</a:t>
                      </a:r>
                      <a:endParaRPr lang="en-US" dirty="0"/>
                    </a:p>
                  </a:txBody>
                  <a:tcPr/>
                </a:tc>
                <a:tc>
                  <a:txBody>
                    <a:bodyPr/>
                    <a:lstStyle/>
                    <a:p>
                      <a:r>
                        <a:rPr lang="en-US" dirty="0" smtClean="0"/>
                        <a:t>0.006</a:t>
                      </a:r>
                      <a:endParaRPr lang="en-US" dirty="0"/>
                    </a:p>
                  </a:txBody>
                  <a:tcPr/>
                </a:tc>
                <a:tc>
                  <a:txBody>
                    <a:bodyPr/>
                    <a:lstStyle/>
                    <a:p>
                      <a:r>
                        <a:rPr lang="en-US" dirty="0" smtClean="0"/>
                        <a:t>-5.116</a:t>
                      </a:r>
                      <a:endParaRPr lang="en-US" dirty="0"/>
                    </a:p>
                  </a:txBody>
                  <a:tcPr/>
                </a:tc>
                <a:tc>
                  <a:txBody>
                    <a:bodyPr/>
                    <a:lstStyle/>
                    <a:p>
                      <a:r>
                        <a:rPr lang="en-US" dirty="0" smtClean="0"/>
                        <a:t>-0.031</a:t>
                      </a:r>
                      <a:endParaRPr lang="en-US" dirty="0"/>
                    </a:p>
                  </a:txBody>
                  <a:tcPr/>
                </a:tc>
              </a:tr>
              <a:tr h="370840">
                <a:tc>
                  <a:txBody>
                    <a:bodyPr/>
                    <a:lstStyle/>
                    <a:p>
                      <a:r>
                        <a:rPr lang="en-US" b="1" dirty="0" smtClean="0"/>
                        <a:t>Total</a:t>
                      </a:r>
                      <a:endParaRPr lang="en-US" b="1" dirty="0"/>
                    </a:p>
                  </a:txBody>
                  <a:tcPr/>
                </a:tc>
                <a:tc>
                  <a:txBody>
                    <a:bodyPr/>
                    <a:lstStyle/>
                    <a:p>
                      <a:r>
                        <a:rPr lang="en-US" b="1" dirty="0" smtClean="0"/>
                        <a:t>353</a:t>
                      </a:r>
                      <a:endParaRPr lang="en-US" b="1" dirty="0"/>
                    </a:p>
                  </a:txBody>
                  <a:tcPr/>
                </a:tc>
                <a:tc>
                  <a:txBody>
                    <a:bodyPr/>
                    <a:lstStyle/>
                    <a:p>
                      <a:r>
                        <a:rPr lang="en-US" b="1" dirty="0" smtClean="0"/>
                        <a:t>1.000</a:t>
                      </a:r>
                      <a:endParaRPr lang="en-US" b="1" dirty="0"/>
                    </a:p>
                  </a:txBody>
                  <a:tcPr/>
                </a:tc>
                <a:tc>
                  <a:txBody>
                    <a:bodyPr/>
                    <a:lstStyle/>
                    <a:p>
                      <a:r>
                        <a:rPr lang="en-US" b="1" dirty="0" smtClean="0"/>
                        <a:t>-18.791</a:t>
                      </a:r>
                      <a:endParaRPr lang="en-US" b="1" dirty="0"/>
                    </a:p>
                  </a:txBody>
                  <a:tcPr/>
                </a:tc>
                <a:tc>
                  <a:txBody>
                    <a:bodyPr/>
                    <a:lstStyle/>
                    <a:p>
                      <a:r>
                        <a:rPr lang="en-US" b="1" dirty="0" smtClean="0"/>
                        <a:t>-0.275</a:t>
                      </a:r>
                      <a:endParaRPr lang="en-US" b="1" dirty="0"/>
                    </a:p>
                  </a:txBody>
                  <a:tcPr/>
                </a:tc>
              </a:tr>
            </a:tbl>
          </a:graphicData>
        </a:graphic>
      </p:graphicFrame>
      <p:sp>
        <p:nvSpPr>
          <p:cNvPr id="5" name="Rectangle 4"/>
          <p:cNvSpPr/>
          <p:nvPr/>
        </p:nvSpPr>
        <p:spPr>
          <a:xfrm>
            <a:off x="1207009" y="5239512"/>
            <a:ext cx="9015984" cy="1417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Table 5</a:t>
            </a:r>
            <a:r>
              <a:rPr lang="en-US" sz="2400" b="1" dirty="0" smtClean="0"/>
              <a:t>:</a:t>
            </a:r>
            <a:r>
              <a:rPr lang="en-US" sz="2400" dirty="0" smtClean="0"/>
              <a:t>  </a:t>
            </a:r>
            <a:r>
              <a:rPr lang="en-US" sz="2400" dirty="0"/>
              <a:t>The Shannon-Wiener diversity index of Unit 2A of the Mequon </a:t>
            </a:r>
            <a:r>
              <a:rPr lang="en-US" sz="2400" dirty="0" smtClean="0"/>
              <a:t>Nature Preserve </a:t>
            </a:r>
            <a:r>
              <a:rPr lang="en-US" sz="2400" dirty="0"/>
              <a:t>in September through November of 2013 was 0.275.</a:t>
            </a:r>
            <a:endParaRPr lang="en-US" sz="2400" dirty="0">
              <a:effectLst/>
            </a:endParaRPr>
          </a:p>
        </p:txBody>
      </p:sp>
    </p:spTree>
    <p:extLst>
      <p:ext uri="{BB962C8B-B14F-4D97-AF65-F5344CB8AC3E}">
        <p14:creationId xmlns:p14="http://schemas.microsoft.com/office/powerpoint/2010/main" val="3244566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Shannon-Wiener Diversity Index of Unit </a:t>
            </a:r>
            <a:r>
              <a:rPr lang="en-US" dirty="0" smtClean="0"/>
              <a:t>2B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8224277"/>
              </p:ext>
            </p:extLst>
          </p:nvPr>
        </p:nvGraphicFramePr>
        <p:xfrm>
          <a:off x="1291412" y="1814988"/>
          <a:ext cx="8947150" cy="3505200"/>
        </p:xfrm>
        <a:graphic>
          <a:graphicData uri="http://schemas.openxmlformats.org/drawingml/2006/table">
            <a:tbl>
              <a:tblPr firstRow="1" bandRow="1">
                <a:tableStyleId>{5C22544A-7EE6-4342-B048-85BDC9FD1C3A}</a:tableStyleId>
              </a:tblPr>
              <a:tblGrid>
                <a:gridCol w="1789430"/>
                <a:gridCol w="1789430"/>
                <a:gridCol w="1789430"/>
                <a:gridCol w="1789430"/>
                <a:gridCol w="1789430"/>
              </a:tblGrid>
              <a:tr h="370840">
                <a:tc>
                  <a:txBody>
                    <a:bodyPr/>
                    <a:lstStyle/>
                    <a:p>
                      <a:r>
                        <a:rPr lang="en-US" dirty="0" smtClean="0"/>
                        <a:t>Tree Species</a:t>
                      </a:r>
                      <a:endParaRPr lang="en-US" dirty="0"/>
                    </a:p>
                  </a:txBody>
                  <a:tcPr/>
                </a:tc>
                <a:tc>
                  <a:txBody>
                    <a:bodyPr/>
                    <a:lstStyle/>
                    <a:p>
                      <a:r>
                        <a:rPr lang="en-US" dirty="0" smtClean="0"/>
                        <a:t>Number</a:t>
                      </a:r>
                      <a:endParaRPr lang="en-US" dirty="0"/>
                    </a:p>
                  </a:txBody>
                  <a:tcPr/>
                </a:tc>
                <a:tc>
                  <a:txBody>
                    <a:bodyPr/>
                    <a:lstStyle/>
                    <a:p>
                      <a:r>
                        <a:rPr lang="en-US" dirty="0" smtClean="0"/>
                        <a:t>Proportion (Pi)</a:t>
                      </a:r>
                      <a:endParaRPr lang="en-US" dirty="0"/>
                    </a:p>
                  </a:txBody>
                  <a:tcPr/>
                </a:tc>
                <a:tc>
                  <a:txBody>
                    <a:bodyPr/>
                    <a:lstStyle/>
                    <a:p>
                      <a:r>
                        <a:rPr lang="en-US" dirty="0" smtClean="0"/>
                        <a:t>Ln(Pi)</a:t>
                      </a:r>
                      <a:endParaRPr lang="en-US" dirty="0"/>
                    </a:p>
                  </a:txBody>
                  <a:tcPr/>
                </a:tc>
                <a:tc>
                  <a:txBody>
                    <a:bodyPr/>
                    <a:lstStyle/>
                    <a:p>
                      <a:r>
                        <a:rPr lang="en-US" dirty="0" smtClean="0"/>
                        <a:t>Pi</a:t>
                      </a:r>
                      <a:r>
                        <a:rPr lang="en-US" baseline="0" dirty="0" smtClean="0"/>
                        <a:t> </a:t>
                      </a:r>
                      <a:r>
                        <a:rPr lang="en-US" baseline="0" dirty="0" err="1" smtClean="0"/>
                        <a:t>ln</a:t>
                      </a:r>
                      <a:r>
                        <a:rPr lang="en-US" baseline="0" dirty="0" smtClean="0"/>
                        <a:t>(Pi)</a:t>
                      </a:r>
                      <a:endParaRPr lang="en-US" dirty="0"/>
                    </a:p>
                  </a:txBody>
                  <a:tcPr/>
                </a:tc>
              </a:tr>
              <a:tr h="370840">
                <a:tc>
                  <a:txBody>
                    <a:bodyPr/>
                    <a:lstStyle/>
                    <a:p>
                      <a:r>
                        <a:rPr lang="en-US" dirty="0" smtClean="0"/>
                        <a:t>Green Ash</a:t>
                      </a:r>
                      <a:endParaRPr lang="en-US" dirty="0"/>
                    </a:p>
                  </a:txBody>
                  <a:tcPr/>
                </a:tc>
                <a:tc>
                  <a:txBody>
                    <a:bodyPr/>
                    <a:lstStyle/>
                    <a:p>
                      <a:r>
                        <a:rPr lang="en-US" dirty="0" smtClean="0"/>
                        <a:t>206</a:t>
                      </a:r>
                      <a:endParaRPr lang="en-US" dirty="0"/>
                    </a:p>
                  </a:txBody>
                  <a:tcPr/>
                </a:tc>
                <a:tc>
                  <a:txBody>
                    <a:bodyPr/>
                    <a:lstStyle/>
                    <a:p>
                      <a:r>
                        <a:rPr lang="en-US" dirty="0" smtClean="0"/>
                        <a:t>0.916</a:t>
                      </a:r>
                      <a:endParaRPr lang="en-US" dirty="0"/>
                    </a:p>
                  </a:txBody>
                  <a:tcPr/>
                </a:tc>
                <a:tc>
                  <a:txBody>
                    <a:bodyPr/>
                    <a:lstStyle/>
                    <a:p>
                      <a:r>
                        <a:rPr lang="en-US" dirty="0" smtClean="0"/>
                        <a:t>-0.088</a:t>
                      </a:r>
                      <a:endParaRPr lang="en-US" dirty="0"/>
                    </a:p>
                  </a:txBody>
                  <a:tcPr/>
                </a:tc>
                <a:tc>
                  <a:txBody>
                    <a:bodyPr/>
                    <a:lstStyle/>
                    <a:p>
                      <a:r>
                        <a:rPr lang="en-US" dirty="0" smtClean="0"/>
                        <a:t>-0.080</a:t>
                      </a:r>
                      <a:endParaRPr lang="en-US" dirty="0"/>
                    </a:p>
                  </a:txBody>
                  <a:tcPr/>
                </a:tc>
              </a:tr>
              <a:tr h="370840">
                <a:tc>
                  <a:txBody>
                    <a:bodyPr/>
                    <a:lstStyle/>
                    <a:p>
                      <a:r>
                        <a:rPr lang="en-US" dirty="0" smtClean="0"/>
                        <a:t>Quaking</a:t>
                      </a:r>
                      <a:r>
                        <a:rPr lang="en-US" baseline="0" dirty="0" smtClean="0"/>
                        <a:t> Aspen</a:t>
                      </a:r>
                      <a:endParaRPr lang="en-US" dirty="0"/>
                    </a:p>
                  </a:txBody>
                  <a:tcPr/>
                </a:tc>
                <a:tc>
                  <a:txBody>
                    <a:bodyPr/>
                    <a:lstStyle/>
                    <a:p>
                      <a:r>
                        <a:rPr lang="en-US" dirty="0" smtClean="0"/>
                        <a:t>2</a:t>
                      </a:r>
                      <a:endParaRPr lang="en-US" dirty="0"/>
                    </a:p>
                  </a:txBody>
                  <a:tcPr/>
                </a:tc>
                <a:tc>
                  <a:txBody>
                    <a:bodyPr/>
                    <a:lstStyle/>
                    <a:p>
                      <a:r>
                        <a:rPr lang="en-US" dirty="0" smtClean="0"/>
                        <a:t>0.009</a:t>
                      </a:r>
                      <a:endParaRPr lang="en-US" dirty="0"/>
                    </a:p>
                  </a:txBody>
                  <a:tcPr/>
                </a:tc>
                <a:tc>
                  <a:txBody>
                    <a:bodyPr/>
                    <a:lstStyle/>
                    <a:p>
                      <a:r>
                        <a:rPr lang="en-US" dirty="0" smtClean="0"/>
                        <a:t>-4.710</a:t>
                      </a:r>
                      <a:endParaRPr lang="en-US" dirty="0"/>
                    </a:p>
                  </a:txBody>
                  <a:tcPr/>
                </a:tc>
                <a:tc>
                  <a:txBody>
                    <a:bodyPr/>
                    <a:lstStyle/>
                    <a:p>
                      <a:r>
                        <a:rPr lang="en-US" dirty="0" smtClean="0"/>
                        <a:t>-0.042</a:t>
                      </a:r>
                      <a:endParaRPr lang="en-US" dirty="0"/>
                    </a:p>
                  </a:txBody>
                  <a:tcPr/>
                </a:tc>
              </a:tr>
              <a:tr h="370840">
                <a:tc>
                  <a:txBody>
                    <a:bodyPr/>
                    <a:lstStyle/>
                    <a:p>
                      <a:r>
                        <a:rPr lang="en-US" dirty="0" smtClean="0"/>
                        <a:t>Red Oak</a:t>
                      </a:r>
                      <a:endParaRPr lang="en-US" dirty="0"/>
                    </a:p>
                  </a:txBody>
                  <a:tcPr/>
                </a:tc>
                <a:tc>
                  <a:txBody>
                    <a:bodyPr/>
                    <a:lstStyle/>
                    <a:p>
                      <a:r>
                        <a:rPr lang="en-US" dirty="0" smtClean="0"/>
                        <a:t>7</a:t>
                      </a:r>
                      <a:endParaRPr lang="en-US" dirty="0"/>
                    </a:p>
                  </a:txBody>
                  <a:tcPr/>
                </a:tc>
                <a:tc>
                  <a:txBody>
                    <a:bodyPr/>
                    <a:lstStyle/>
                    <a:p>
                      <a:r>
                        <a:rPr lang="en-US" dirty="0" smtClean="0"/>
                        <a:t>0.031</a:t>
                      </a:r>
                      <a:endParaRPr lang="en-US" dirty="0"/>
                    </a:p>
                  </a:txBody>
                  <a:tcPr/>
                </a:tc>
                <a:tc>
                  <a:txBody>
                    <a:bodyPr/>
                    <a:lstStyle/>
                    <a:p>
                      <a:r>
                        <a:rPr lang="en-US" dirty="0" smtClean="0"/>
                        <a:t>-3.474</a:t>
                      </a:r>
                      <a:endParaRPr lang="en-US" dirty="0"/>
                    </a:p>
                  </a:txBody>
                  <a:tcPr/>
                </a:tc>
                <a:tc>
                  <a:txBody>
                    <a:bodyPr/>
                    <a:lstStyle/>
                    <a:p>
                      <a:r>
                        <a:rPr lang="en-US" dirty="0" smtClean="0"/>
                        <a:t>-0.108</a:t>
                      </a:r>
                      <a:endParaRPr lang="en-US" dirty="0"/>
                    </a:p>
                  </a:txBody>
                  <a:tcPr/>
                </a:tc>
              </a:tr>
              <a:tr h="370840">
                <a:tc>
                  <a:txBody>
                    <a:bodyPr/>
                    <a:lstStyle/>
                    <a:p>
                      <a:r>
                        <a:rPr lang="en-US" dirty="0" smtClean="0"/>
                        <a:t>White</a:t>
                      </a:r>
                      <a:r>
                        <a:rPr lang="en-US" baseline="0" dirty="0" smtClean="0"/>
                        <a:t> Oak</a:t>
                      </a:r>
                      <a:endParaRPr lang="en-US" dirty="0"/>
                    </a:p>
                  </a:txBody>
                  <a:tcPr/>
                </a:tc>
                <a:tc>
                  <a:txBody>
                    <a:bodyPr/>
                    <a:lstStyle/>
                    <a:p>
                      <a:r>
                        <a:rPr lang="en-US" dirty="0" smtClean="0"/>
                        <a:t>1</a:t>
                      </a:r>
                      <a:endParaRPr lang="en-US" dirty="0"/>
                    </a:p>
                  </a:txBody>
                  <a:tcPr/>
                </a:tc>
                <a:tc>
                  <a:txBody>
                    <a:bodyPr/>
                    <a:lstStyle/>
                    <a:p>
                      <a:r>
                        <a:rPr lang="en-US" dirty="0" smtClean="0"/>
                        <a:t>0.004</a:t>
                      </a:r>
                      <a:endParaRPr lang="en-US" dirty="0"/>
                    </a:p>
                  </a:txBody>
                  <a:tcPr/>
                </a:tc>
                <a:tc>
                  <a:txBody>
                    <a:bodyPr/>
                    <a:lstStyle/>
                    <a:p>
                      <a:r>
                        <a:rPr lang="en-US" dirty="0" smtClean="0"/>
                        <a:t>-5.521</a:t>
                      </a:r>
                      <a:endParaRPr lang="en-US" dirty="0"/>
                    </a:p>
                  </a:txBody>
                  <a:tcPr/>
                </a:tc>
                <a:tc>
                  <a:txBody>
                    <a:bodyPr/>
                    <a:lstStyle/>
                    <a:p>
                      <a:r>
                        <a:rPr lang="en-US" dirty="0" smtClean="0"/>
                        <a:t>-0.022</a:t>
                      </a:r>
                      <a:endParaRPr lang="en-US" dirty="0"/>
                    </a:p>
                  </a:txBody>
                  <a:tcPr/>
                </a:tc>
              </a:tr>
              <a:tr h="370840">
                <a:tc>
                  <a:txBody>
                    <a:bodyPr/>
                    <a:lstStyle/>
                    <a:p>
                      <a:r>
                        <a:rPr lang="en-US" dirty="0" smtClean="0"/>
                        <a:t>Swamp White</a:t>
                      </a:r>
                      <a:r>
                        <a:rPr lang="en-US" baseline="0" dirty="0" smtClean="0"/>
                        <a:t> Oak</a:t>
                      </a:r>
                      <a:endParaRPr lang="en-US" dirty="0"/>
                    </a:p>
                  </a:txBody>
                  <a:tcPr/>
                </a:tc>
                <a:tc>
                  <a:txBody>
                    <a:bodyPr/>
                    <a:lstStyle/>
                    <a:p>
                      <a:r>
                        <a:rPr lang="en-US" dirty="0" smtClean="0"/>
                        <a:t>4</a:t>
                      </a:r>
                      <a:endParaRPr lang="en-US" dirty="0"/>
                    </a:p>
                  </a:txBody>
                  <a:tcPr/>
                </a:tc>
                <a:tc>
                  <a:txBody>
                    <a:bodyPr/>
                    <a:lstStyle/>
                    <a:p>
                      <a:r>
                        <a:rPr lang="en-US" dirty="0" smtClean="0"/>
                        <a:t>0.018</a:t>
                      </a:r>
                      <a:endParaRPr lang="en-US" dirty="0"/>
                    </a:p>
                  </a:txBody>
                  <a:tcPr/>
                </a:tc>
                <a:tc>
                  <a:txBody>
                    <a:bodyPr/>
                    <a:lstStyle/>
                    <a:p>
                      <a:r>
                        <a:rPr lang="en-US" dirty="0" smtClean="0"/>
                        <a:t>-4.017</a:t>
                      </a:r>
                      <a:endParaRPr lang="en-US" dirty="0"/>
                    </a:p>
                  </a:txBody>
                  <a:tcPr/>
                </a:tc>
                <a:tc>
                  <a:txBody>
                    <a:bodyPr/>
                    <a:lstStyle/>
                    <a:p>
                      <a:r>
                        <a:rPr lang="en-US" dirty="0" smtClean="0"/>
                        <a:t>-0.072</a:t>
                      </a:r>
                      <a:endParaRPr lang="en-US" dirty="0"/>
                    </a:p>
                  </a:txBody>
                  <a:tcPr/>
                </a:tc>
              </a:tr>
              <a:tr h="370840">
                <a:tc>
                  <a:txBody>
                    <a:bodyPr/>
                    <a:lstStyle/>
                    <a:p>
                      <a:r>
                        <a:rPr lang="en-US" dirty="0" smtClean="0"/>
                        <a:t>Maple </a:t>
                      </a:r>
                      <a:endParaRPr lang="en-US" dirty="0"/>
                    </a:p>
                  </a:txBody>
                  <a:tcPr/>
                </a:tc>
                <a:tc>
                  <a:txBody>
                    <a:bodyPr/>
                    <a:lstStyle/>
                    <a:p>
                      <a:r>
                        <a:rPr lang="en-US" dirty="0" smtClean="0"/>
                        <a:t>5</a:t>
                      </a:r>
                      <a:endParaRPr lang="en-US" dirty="0"/>
                    </a:p>
                  </a:txBody>
                  <a:tcPr/>
                </a:tc>
                <a:tc>
                  <a:txBody>
                    <a:bodyPr/>
                    <a:lstStyle/>
                    <a:p>
                      <a:r>
                        <a:rPr lang="en-US" dirty="0" smtClean="0"/>
                        <a:t>0.022</a:t>
                      </a:r>
                      <a:endParaRPr lang="en-US" dirty="0"/>
                    </a:p>
                  </a:txBody>
                  <a:tcPr/>
                </a:tc>
                <a:tc>
                  <a:txBody>
                    <a:bodyPr/>
                    <a:lstStyle/>
                    <a:p>
                      <a:r>
                        <a:rPr lang="en-US" dirty="0" smtClean="0"/>
                        <a:t>-3.817</a:t>
                      </a:r>
                      <a:endParaRPr lang="en-US" dirty="0"/>
                    </a:p>
                  </a:txBody>
                  <a:tcPr/>
                </a:tc>
                <a:tc>
                  <a:txBody>
                    <a:bodyPr/>
                    <a:lstStyle/>
                    <a:p>
                      <a:r>
                        <a:rPr lang="en-US" dirty="0" smtClean="0"/>
                        <a:t>-0.084</a:t>
                      </a:r>
                      <a:endParaRPr lang="en-US" dirty="0"/>
                    </a:p>
                  </a:txBody>
                  <a:tcPr/>
                </a:tc>
              </a:tr>
              <a:tr h="370840">
                <a:tc>
                  <a:txBody>
                    <a:bodyPr/>
                    <a:lstStyle/>
                    <a:p>
                      <a:r>
                        <a:rPr lang="en-US" b="1" dirty="0" smtClean="0"/>
                        <a:t>Total</a:t>
                      </a:r>
                      <a:endParaRPr lang="en-US" b="1" dirty="0"/>
                    </a:p>
                  </a:txBody>
                  <a:tcPr/>
                </a:tc>
                <a:tc>
                  <a:txBody>
                    <a:bodyPr/>
                    <a:lstStyle/>
                    <a:p>
                      <a:r>
                        <a:rPr lang="en-US" b="1" dirty="0" smtClean="0"/>
                        <a:t>225</a:t>
                      </a:r>
                      <a:endParaRPr lang="en-US" b="1" dirty="0"/>
                    </a:p>
                  </a:txBody>
                  <a:tcPr/>
                </a:tc>
                <a:tc>
                  <a:txBody>
                    <a:bodyPr/>
                    <a:lstStyle/>
                    <a:p>
                      <a:r>
                        <a:rPr lang="en-US" b="1" dirty="0" smtClean="0"/>
                        <a:t>1.000</a:t>
                      </a:r>
                      <a:endParaRPr lang="en-US" b="1" dirty="0"/>
                    </a:p>
                  </a:txBody>
                  <a:tcPr/>
                </a:tc>
                <a:tc>
                  <a:txBody>
                    <a:bodyPr/>
                    <a:lstStyle/>
                    <a:p>
                      <a:r>
                        <a:rPr lang="en-US" b="1" dirty="0" smtClean="0"/>
                        <a:t>-21.627</a:t>
                      </a:r>
                      <a:endParaRPr lang="en-US" b="1" dirty="0"/>
                    </a:p>
                  </a:txBody>
                  <a:tcPr/>
                </a:tc>
                <a:tc>
                  <a:txBody>
                    <a:bodyPr/>
                    <a:lstStyle/>
                    <a:p>
                      <a:r>
                        <a:rPr lang="en-US" b="1" dirty="0" smtClean="0"/>
                        <a:t>-0.408</a:t>
                      </a:r>
                      <a:endParaRPr lang="en-US" b="1" dirty="0"/>
                    </a:p>
                  </a:txBody>
                  <a:tcPr/>
                </a:tc>
              </a:tr>
            </a:tbl>
          </a:graphicData>
        </a:graphic>
      </p:graphicFrame>
      <p:sp>
        <p:nvSpPr>
          <p:cNvPr id="5" name="Rectangle 4"/>
          <p:cNvSpPr/>
          <p:nvPr/>
        </p:nvSpPr>
        <p:spPr>
          <a:xfrm>
            <a:off x="1234719" y="5308787"/>
            <a:ext cx="9015984" cy="1417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Table 6</a:t>
            </a:r>
            <a:r>
              <a:rPr lang="en-US" sz="2400" b="1" dirty="0" smtClean="0"/>
              <a:t>:</a:t>
            </a:r>
            <a:r>
              <a:rPr lang="en-US" sz="2400" dirty="0" smtClean="0"/>
              <a:t>  </a:t>
            </a:r>
            <a:r>
              <a:rPr lang="en-US" sz="2400" dirty="0"/>
              <a:t>The Shannon-Wiener diversity index of Unit </a:t>
            </a:r>
            <a:r>
              <a:rPr lang="en-US" sz="2400" dirty="0" smtClean="0"/>
              <a:t>2B </a:t>
            </a:r>
            <a:r>
              <a:rPr lang="en-US" sz="2400" dirty="0"/>
              <a:t>of the Mequon </a:t>
            </a:r>
            <a:r>
              <a:rPr lang="en-US" sz="2400" dirty="0" smtClean="0"/>
              <a:t>Nature Preserve </a:t>
            </a:r>
            <a:r>
              <a:rPr lang="en-US" sz="2400" dirty="0"/>
              <a:t>in September through November of 2013 was </a:t>
            </a:r>
            <a:r>
              <a:rPr lang="en-US" sz="2400" dirty="0" smtClean="0"/>
              <a:t>0.408.</a:t>
            </a:r>
            <a:endParaRPr lang="en-US" sz="2400" dirty="0">
              <a:effectLst/>
            </a:endParaRPr>
          </a:p>
        </p:txBody>
      </p:sp>
    </p:spTree>
    <p:extLst>
      <p:ext uri="{BB962C8B-B14F-4D97-AF65-F5344CB8AC3E}">
        <p14:creationId xmlns:p14="http://schemas.microsoft.com/office/powerpoint/2010/main" val="2522559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Shannon-Wiener Diversity Index of Unit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53363"/>
              </p:ext>
            </p:extLst>
          </p:nvPr>
        </p:nvGraphicFramePr>
        <p:xfrm>
          <a:off x="2547446" y="1360424"/>
          <a:ext cx="6895889" cy="3769360"/>
        </p:xfrm>
        <a:graphic>
          <a:graphicData uri="http://schemas.openxmlformats.org/drawingml/2006/table">
            <a:tbl>
              <a:tblPr firstRow="1" bandRow="1">
                <a:tableStyleId>{5C22544A-7EE6-4342-B048-85BDC9FD1C3A}</a:tableStyleId>
              </a:tblPr>
              <a:tblGrid>
                <a:gridCol w="1900343"/>
                <a:gridCol w="1136968"/>
                <a:gridCol w="1792605"/>
                <a:gridCol w="1021080"/>
                <a:gridCol w="1044893"/>
              </a:tblGrid>
              <a:tr h="0">
                <a:tc>
                  <a:txBody>
                    <a:bodyPr/>
                    <a:lstStyle/>
                    <a:p>
                      <a:r>
                        <a:rPr lang="en-US" dirty="0" smtClean="0"/>
                        <a:t>Tree Species</a:t>
                      </a:r>
                      <a:endParaRPr lang="en-US" dirty="0"/>
                    </a:p>
                  </a:txBody>
                  <a:tcPr/>
                </a:tc>
                <a:tc>
                  <a:txBody>
                    <a:bodyPr/>
                    <a:lstStyle/>
                    <a:p>
                      <a:r>
                        <a:rPr lang="en-US" dirty="0" smtClean="0"/>
                        <a:t>Number</a:t>
                      </a:r>
                      <a:endParaRPr lang="en-US" dirty="0"/>
                    </a:p>
                  </a:txBody>
                  <a:tcPr/>
                </a:tc>
                <a:tc>
                  <a:txBody>
                    <a:bodyPr/>
                    <a:lstStyle/>
                    <a:p>
                      <a:r>
                        <a:rPr lang="en-US" dirty="0" smtClean="0"/>
                        <a:t>Proportion (Pi)</a:t>
                      </a:r>
                      <a:endParaRPr lang="en-US" dirty="0"/>
                    </a:p>
                  </a:txBody>
                  <a:tcPr/>
                </a:tc>
                <a:tc>
                  <a:txBody>
                    <a:bodyPr/>
                    <a:lstStyle/>
                    <a:p>
                      <a:r>
                        <a:rPr lang="en-US" dirty="0" smtClean="0"/>
                        <a:t>Ln(Pi)</a:t>
                      </a:r>
                      <a:endParaRPr lang="en-US" dirty="0"/>
                    </a:p>
                  </a:txBody>
                  <a:tcPr/>
                </a:tc>
                <a:tc>
                  <a:txBody>
                    <a:bodyPr/>
                    <a:lstStyle/>
                    <a:p>
                      <a:r>
                        <a:rPr lang="en-US" dirty="0" smtClean="0"/>
                        <a:t>Pi</a:t>
                      </a:r>
                      <a:r>
                        <a:rPr lang="en-US" baseline="0" dirty="0" smtClean="0"/>
                        <a:t> </a:t>
                      </a:r>
                      <a:r>
                        <a:rPr lang="en-US" baseline="0" dirty="0" err="1" smtClean="0"/>
                        <a:t>ln</a:t>
                      </a:r>
                      <a:r>
                        <a:rPr lang="en-US" baseline="0" dirty="0" smtClean="0"/>
                        <a:t>(Pi)</a:t>
                      </a:r>
                      <a:endParaRPr lang="en-US" dirty="0"/>
                    </a:p>
                  </a:txBody>
                  <a:tcPr/>
                </a:tc>
              </a:tr>
              <a:tr h="370840">
                <a:tc>
                  <a:txBody>
                    <a:bodyPr/>
                    <a:lstStyle/>
                    <a:p>
                      <a:r>
                        <a:rPr lang="en-US" dirty="0" smtClean="0"/>
                        <a:t>Green Ash</a:t>
                      </a:r>
                      <a:endParaRPr lang="en-US" dirty="0"/>
                    </a:p>
                  </a:txBody>
                  <a:tcPr/>
                </a:tc>
                <a:tc>
                  <a:txBody>
                    <a:bodyPr/>
                    <a:lstStyle/>
                    <a:p>
                      <a:r>
                        <a:rPr lang="en-US" dirty="0" smtClean="0"/>
                        <a:t>71</a:t>
                      </a:r>
                      <a:endParaRPr lang="en-US" dirty="0"/>
                    </a:p>
                  </a:txBody>
                  <a:tcPr/>
                </a:tc>
                <a:tc>
                  <a:txBody>
                    <a:bodyPr/>
                    <a:lstStyle/>
                    <a:p>
                      <a:r>
                        <a:rPr lang="en-US" dirty="0" smtClean="0"/>
                        <a:t>0.441</a:t>
                      </a:r>
                      <a:endParaRPr lang="en-US" dirty="0"/>
                    </a:p>
                  </a:txBody>
                  <a:tcPr/>
                </a:tc>
                <a:tc>
                  <a:txBody>
                    <a:bodyPr/>
                    <a:lstStyle/>
                    <a:p>
                      <a:r>
                        <a:rPr lang="en-US" dirty="0" smtClean="0"/>
                        <a:t>-0.819</a:t>
                      </a:r>
                      <a:endParaRPr lang="en-US" dirty="0"/>
                    </a:p>
                  </a:txBody>
                  <a:tcPr/>
                </a:tc>
                <a:tc>
                  <a:txBody>
                    <a:bodyPr/>
                    <a:lstStyle/>
                    <a:p>
                      <a:r>
                        <a:rPr lang="en-US" dirty="0" smtClean="0"/>
                        <a:t>-0.361</a:t>
                      </a:r>
                      <a:endParaRPr lang="en-US" dirty="0"/>
                    </a:p>
                  </a:txBody>
                  <a:tcPr/>
                </a:tc>
              </a:tr>
              <a:tr h="370840">
                <a:tc>
                  <a:txBody>
                    <a:bodyPr/>
                    <a:lstStyle/>
                    <a:p>
                      <a:r>
                        <a:rPr lang="en-US" dirty="0" smtClean="0"/>
                        <a:t>Big-Toothed Aspen</a:t>
                      </a:r>
                      <a:endParaRPr lang="en-US" dirty="0"/>
                    </a:p>
                  </a:txBody>
                  <a:tcPr/>
                </a:tc>
                <a:tc>
                  <a:txBody>
                    <a:bodyPr/>
                    <a:lstStyle/>
                    <a:p>
                      <a:r>
                        <a:rPr lang="en-US" dirty="0" smtClean="0"/>
                        <a:t>15</a:t>
                      </a:r>
                      <a:endParaRPr lang="en-US" dirty="0"/>
                    </a:p>
                  </a:txBody>
                  <a:tcPr/>
                </a:tc>
                <a:tc>
                  <a:txBody>
                    <a:bodyPr/>
                    <a:lstStyle/>
                    <a:p>
                      <a:r>
                        <a:rPr lang="en-US" dirty="0" smtClean="0"/>
                        <a:t>0.093</a:t>
                      </a:r>
                      <a:endParaRPr lang="en-US" dirty="0"/>
                    </a:p>
                  </a:txBody>
                  <a:tcPr/>
                </a:tc>
                <a:tc>
                  <a:txBody>
                    <a:bodyPr/>
                    <a:lstStyle/>
                    <a:p>
                      <a:r>
                        <a:rPr lang="en-US" dirty="0" smtClean="0"/>
                        <a:t>-2.375</a:t>
                      </a:r>
                      <a:endParaRPr lang="en-US" dirty="0"/>
                    </a:p>
                  </a:txBody>
                  <a:tcPr/>
                </a:tc>
                <a:tc>
                  <a:txBody>
                    <a:bodyPr/>
                    <a:lstStyle/>
                    <a:p>
                      <a:r>
                        <a:rPr lang="en-US" dirty="0" smtClean="0"/>
                        <a:t>-0.221</a:t>
                      </a:r>
                      <a:endParaRPr lang="en-US" dirty="0"/>
                    </a:p>
                  </a:txBody>
                  <a:tcPr/>
                </a:tc>
              </a:tr>
              <a:tr h="370840">
                <a:tc>
                  <a:txBody>
                    <a:bodyPr/>
                    <a:lstStyle/>
                    <a:p>
                      <a:r>
                        <a:rPr lang="en-US" dirty="0" smtClean="0"/>
                        <a:t>Quaking Aspen</a:t>
                      </a:r>
                      <a:endParaRPr lang="en-US" dirty="0"/>
                    </a:p>
                  </a:txBody>
                  <a:tcPr/>
                </a:tc>
                <a:tc>
                  <a:txBody>
                    <a:bodyPr/>
                    <a:lstStyle/>
                    <a:p>
                      <a:r>
                        <a:rPr lang="en-US" dirty="0" smtClean="0"/>
                        <a:t>72</a:t>
                      </a:r>
                      <a:endParaRPr lang="en-US" dirty="0"/>
                    </a:p>
                  </a:txBody>
                  <a:tcPr/>
                </a:tc>
                <a:tc>
                  <a:txBody>
                    <a:bodyPr/>
                    <a:lstStyle/>
                    <a:p>
                      <a:r>
                        <a:rPr lang="en-US" dirty="0" smtClean="0"/>
                        <a:t>0.447</a:t>
                      </a:r>
                      <a:endParaRPr lang="en-US" dirty="0"/>
                    </a:p>
                  </a:txBody>
                  <a:tcPr/>
                </a:tc>
                <a:tc>
                  <a:txBody>
                    <a:bodyPr/>
                    <a:lstStyle/>
                    <a:p>
                      <a:r>
                        <a:rPr lang="en-US" dirty="0" smtClean="0"/>
                        <a:t>-0.805</a:t>
                      </a:r>
                      <a:endParaRPr lang="en-US" dirty="0"/>
                    </a:p>
                  </a:txBody>
                  <a:tcPr/>
                </a:tc>
                <a:tc>
                  <a:txBody>
                    <a:bodyPr/>
                    <a:lstStyle/>
                    <a:p>
                      <a:r>
                        <a:rPr lang="en-US" dirty="0" smtClean="0"/>
                        <a:t>-0.360</a:t>
                      </a:r>
                      <a:endParaRPr lang="en-US" dirty="0"/>
                    </a:p>
                  </a:txBody>
                  <a:tcPr/>
                </a:tc>
              </a:tr>
              <a:tr h="370840">
                <a:tc>
                  <a:txBody>
                    <a:bodyPr/>
                    <a:lstStyle/>
                    <a:p>
                      <a:r>
                        <a:rPr lang="en-US" dirty="0" smtClean="0"/>
                        <a:t>Swamp White</a:t>
                      </a:r>
                      <a:r>
                        <a:rPr lang="en-US" baseline="0" dirty="0" smtClean="0"/>
                        <a:t> Oak</a:t>
                      </a:r>
                      <a:endParaRPr lang="en-US" dirty="0"/>
                    </a:p>
                  </a:txBody>
                  <a:tcPr/>
                </a:tc>
                <a:tc>
                  <a:txBody>
                    <a:bodyPr/>
                    <a:lstStyle/>
                    <a:p>
                      <a:r>
                        <a:rPr lang="en-US" dirty="0" smtClean="0"/>
                        <a:t>1</a:t>
                      </a:r>
                      <a:endParaRPr lang="en-US" dirty="0"/>
                    </a:p>
                  </a:txBody>
                  <a:tcPr/>
                </a:tc>
                <a:tc>
                  <a:txBody>
                    <a:bodyPr/>
                    <a:lstStyle/>
                    <a:p>
                      <a:r>
                        <a:rPr lang="en-US" dirty="0" smtClean="0"/>
                        <a:t>0.006</a:t>
                      </a:r>
                      <a:endParaRPr lang="en-US" dirty="0"/>
                    </a:p>
                  </a:txBody>
                  <a:tcPr/>
                </a:tc>
                <a:tc>
                  <a:txBody>
                    <a:bodyPr/>
                    <a:lstStyle/>
                    <a:p>
                      <a:r>
                        <a:rPr lang="en-US" dirty="0" smtClean="0"/>
                        <a:t>-5.116</a:t>
                      </a:r>
                      <a:endParaRPr lang="en-US" dirty="0"/>
                    </a:p>
                  </a:txBody>
                  <a:tcPr/>
                </a:tc>
                <a:tc>
                  <a:txBody>
                    <a:bodyPr/>
                    <a:lstStyle/>
                    <a:p>
                      <a:r>
                        <a:rPr lang="en-US" dirty="0" smtClean="0"/>
                        <a:t>-0.031</a:t>
                      </a:r>
                      <a:endParaRPr lang="en-US" dirty="0"/>
                    </a:p>
                  </a:txBody>
                  <a:tcPr/>
                </a:tc>
              </a:tr>
              <a:tr h="370840">
                <a:tc>
                  <a:txBody>
                    <a:bodyPr/>
                    <a:lstStyle/>
                    <a:p>
                      <a:r>
                        <a:rPr lang="en-US" dirty="0" smtClean="0"/>
                        <a:t>Willow</a:t>
                      </a:r>
                      <a:endParaRPr lang="en-US" dirty="0"/>
                    </a:p>
                  </a:txBody>
                  <a:tcPr/>
                </a:tc>
                <a:tc>
                  <a:txBody>
                    <a:bodyPr/>
                    <a:lstStyle/>
                    <a:p>
                      <a:r>
                        <a:rPr lang="en-US" dirty="0" smtClean="0"/>
                        <a:t>1</a:t>
                      </a:r>
                      <a:endParaRPr lang="en-US" dirty="0"/>
                    </a:p>
                  </a:txBody>
                  <a:tcPr/>
                </a:tc>
                <a:tc>
                  <a:txBody>
                    <a:bodyPr/>
                    <a:lstStyle/>
                    <a:p>
                      <a:r>
                        <a:rPr lang="en-US" dirty="0" smtClean="0"/>
                        <a:t>0.006</a:t>
                      </a:r>
                      <a:endParaRPr lang="en-US" dirty="0"/>
                    </a:p>
                  </a:txBody>
                  <a:tcPr/>
                </a:tc>
                <a:tc>
                  <a:txBody>
                    <a:bodyPr/>
                    <a:lstStyle/>
                    <a:p>
                      <a:r>
                        <a:rPr lang="en-US" dirty="0" smtClean="0"/>
                        <a:t>-5.116</a:t>
                      </a:r>
                      <a:endParaRPr lang="en-US" dirty="0"/>
                    </a:p>
                  </a:txBody>
                  <a:tcPr/>
                </a:tc>
                <a:tc>
                  <a:txBody>
                    <a:bodyPr/>
                    <a:lstStyle/>
                    <a:p>
                      <a:r>
                        <a:rPr lang="en-US" dirty="0" smtClean="0"/>
                        <a:t>-0.031</a:t>
                      </a:r>
                      <a:endParaRPr lang="en-US" dirty="0"/>
                    </a:p>
                  </a:txBody>
                  <a:tcPr/>
                </a:tc>
              </a:tr>
              <a:tr h="370840">
                <a:tc>
                  <a:txBody>
                    <a:bodyPr/>
                    <a:lstStyle/>
                    <a:p>
                      <a:r>
                        <a:rPr lang="en-US" dirty="0" smtClean="0"/>
                        <a:t>Shagbark</a:t>
                      </a:r>
                      <a:r>
                        <a:rPr lang="en-US" baseline="0" dirty="0" smtClean="0"/>
                        <a:t> History</a:t>
                      </a:r>
                      <a:endParaRPr lang="en-US" dirty="0"/>
                    </a:p>
                  </a:txBody>
                  <a:tcPr/>
                </a:tc>
                <a:tc>
                  <a:txBody>
                    <a:bodyPr/>
                    <a:lstStyle/>
                    <a:p>
                      <a:r>
                        <a:rPr lang="en-US" dirty="0" smtClean="0"/>
                        <a:t>1</a:t>
                      </a:r>
                      <a:endParaRPr lang="en-US" dirty="0"/>
                    </a:p>
                  </a:txBody>
                  <a:tcPr/>
                </a:tc>
                <a:tc>
                  <a:txBody>
                    <a:bodyPr/>
                    <a:lstStyle/>
                    <a:p>
                      <a:r>
                        <a:rPr lang="en-US" dirty="0" smtClean="0"/>
                        <a:t>0.006</a:t>
                      </a:r>
                      <a:endParaRPr lang="en-US" dirty="0"/>
                    </a:p>
                  </a:txBody>
                  <a:tcPr/>
                </a:tc>
                <a:tc>
                  <a:txBody>
                    <a:bodyPr/>
                    <a:lstStyle/>
                    <a:p>
                      <a:r>
                        <a:rPr lang="en-US" dirty="0" smtClean="0"/>
                        <a:t>-5.116</a:t>
                      </a:r>
                      <a:endParaRPr lang="en-US" dirty="0"/>
                    </a:p>
                  </a:txBody>
                  <a:tcPr/>
                </a:tc>
                <a:tc>
                  <a:txBody>
                    <a:bodyPr/>
                    <a:lstStyle/>
                    <a:p>
                      <a:r>
                        <a:rPr lang="en-US" dirty="0" smtClean="0"/>
                        <a:t>-0.031</a:t>
                      </a:r>
                      <a:endParaRPr lang="en-US" dirty="0"/>
                    </a:p>
                  </a:txBody>
                  <a:tcPr/>
                </a:tc>
              </a:tr>
              <a:tr h="370840">
                <a:tc>
                  <a:txBody>
                    <a:bodyPr/>
                    <a:lstStyle/>
                    <a:p>
                      <a:r>
                        <a:rPr lang="en-US" b="1" dirty="0" smtClean="0"/>
                        <a:t>Total</a:t>
                      </a:r>
                      <a:endParaRPr lang="en-US" b="1" dirty="0"/>
                    </a:p>
                  </a:txBody>
                  <a:tcPr/>
                </a:tc>
                <a:tc>
                  <a:txBody>
                    <a:bodyPr/>
                    <a:lstStyle/>
                    <a:p>
                      <a:r>
                        <a:rPr lang="en-US" b="1" dirty="0" smtClean="0"/>
                        <a:t>161</a:t>
                      </a:r>
                      <a:endParaRPr lang="en-US" b="1" dirty="0"/>
                    </a:p>
                  </a:txBody>
                  <a:tcPr/>
                </a:tc>
                <a:tc>
                  <a:txBody>
                    <a:bodyPr/>
                    <a:lstStyle/>
                    <a:p>
                      <a:r>
                        <a:rPr lang="en-US" b="1" dirty="0" smtClean="0"/>
                        <a:t>1.000</a:t>
                      </a:r>
                      <a:endParaRPr lang="en-US" b="1" dirty="0"/>
                    </a:p>
                  </a:txBody>
                  <a:tcPr/>
                </a:tc>
                <a:tc>
                  <a:txBody>
                    <a:bodyPr/>
                    <a:lstStyle/>
                    <a:p>
                      <a:r>
                        <a:rPr lang="en-US" b="1" dirty="0" smtClean="0"/>
                        <a:t>-19.347</a:t>
                      </a:r>
                      <a:endParaRPr lang="en-US" b="1" dirty="0"/>
                    </a:p>
                  </a:txBody>
                  <a:tcPr/>
                </a:tc>
                <a:tc>
                  <a:txBody>
                    <a:bodyPr/>
                    <a:lstStyle/>
                    <a:p>
                      <a:r>
                        <a:rPr lang="en-US" b="1" dirty="0" smtClean="0"/>
                        <a:t>-1.035</a:t>
                      </a:r>
                      <a:endParaRPr lang="en-US" b="1" dirty="0"/>
                    </a:p>
                  </a:txBody>
                  <a:tcPr/>
                </a:tc>
              </a:tr>
            </a:tbl>
          </a:graphicData>
        </a:graphic>
      </p:graphicFrame>
      <p:sp>
        <p:nvSpPr>
          <p:cNvPr id="5" name="Rectangle 4"/>
          <p:cNvSpPr/>
          <p:nvPr/>
        </p:nvSpPr>
        <p:spPr>
          <a:xfrm>
            <a:off x="2450593" y="5129784"/>
            <a:ext cx="7040879" cy="1618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Table 7</a:t>
            </a:r>
            <a:r>
              <a:rPr lang="en-US" sz="2400" b="1" dirty="0" smtClean="0"/>
              <a:t>:</a:t>
            </a:r>
            <a:r>
              <a:rPr lang="en-US" sz="2400" dirty="0" smtClean="0"/>
              <a:t>  </a:t>
            </a:r>
            <a:r>
              <a:rPr lang="en-US" sz="2400" dirty="0"/>
              <a:t>The Shannon-Wiener diversity index of Unit </a:t>
            </a:r>
            <a:r>
              <a:rPr lang="en-US" sz="2400" dirty="0" smtClean="0"/>
              <a:t>2 </a:t>
            </a:r>
            <a:r>
              <a:rPr lang="en-US" sz="2400" dirty="0"/>
              <a:t>of the Mequon </a:t>
            </a:r>
            <a:r>
              <a:rPr lang="en-US" sz="2400" dirty="0" smtClean="0"/>
              <a:t>Nature Preserve </a:t>
            </a:r>
            <a:r>
              <a:rPr lang="en-US" sz="2400" dirty="0"/>
              <a:t>in September through November of 2013 was </a:t>
            </a:r>
            <a:r>
              <a:rPr lang="en-US" sz="2400" dirty="0" smtClean="0"/>
              <a:t>1.035.</a:t>
            </a:r>
            <a:endParaRPr lang="en-US" sz="2400" dirty="0">
              <a:effectLst/>
            </a:endParaRPr>
          </a:p>
        </p:txBody>
      </p:sp>
    </p:spTree>
    <p:extLst>
      <p:ext uri="{BB962C8B-B14F-4D97-AF65-F5344CB8AC3E}">
        <p14:creationId xmlns:p14="http://schemas.microsoft.com/office/powerpoint/2010/main" val="1784609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61872" y="438913"/>
            <a:ext cx="9075386" cy="3584544"/>
          </a:xfrm>
          <a:prstGeom prst="rect">
            <a:avLst/>
          </a:prstGeom>
        </p:spPr>
      </p:pic>
    </p:spTree>
    <p:extLst>
      <p:ext uri="{BB962C8B-B14F-4D97-AF65-F5344CB8AC3E}">
        <p14:creationId xmlns:p14="http://schemas.microsoft.com/office/powerpoint/2010/main" val="3126316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Diversity in an Ecosystem</a:t>
            </a:r>
            <a:endParaRPr lang="en-US" dirty="0"/>
          </a:p>
        </p:txBody>
      </p:sp>
      <p:sp>
        <p:nvSpPr>
          <p:cNvPr id="3" name="Content Placeholder 2"/>
          <p:cNvSpPr>
            <a:spLocks noGrp="1"/>
          </p:cNvSpPr>
          <p:nvPr>
            <p:ph idx="1"/>
          </p:nvPr>
        </p:nvSpPr>
        <p:spPr>
          <a:xfrm>
            <a:off x="859536" y="1627632"/>
            <a:ext cx="10351008" cy="4620767"/>
          </a:xfrm>
        </p:spPr>
        <p:txBody>
          <a:bodyPr>
            <a:noAutofit/>
          </a:bodyPr>
          <a:lstStyle/>
          <a:p>
            <a:r>
              <a:rPr lang="en-US" sz="2400" dirty="0" smtClean="0"/>
              <a:t>Diversity</a:t>
            </a:r>
          </a:p>
          <a:p>
            <a:pPr lvl="1"/>
            <a:r>
              <a:rPr lang="en-US" sz="2200" dirty="0"/>
              <a:t>T</a:t>
            </a:r>
            <a:r>
              <a:rPr lang="en-US" sz="2200" dirty="0" smtClean="0"/>
              <a:t>otal number of species in an ecosystem</a:t>
            </a:r>
          </a:p>
          <a:p>
            <a:pPr lvl="1"/>
            <a:r>
              <a:rPr lang="en-US" sz="2200" dirty="0"/>
              <a:t>R</a:t>
            </a:r>
            <a:r>
              <a:rPr lang="en-US" sz="2200" dirty="0" smtClean="0"/>
              <a:t>elative abundance</a:t>
            </a:r>
          </a:p>
          <a:p>
            <a:r>
              <a:rPr lang="en-US" sz="2400" dirty="0" smtClean="0"/>
              <a:t>Essential for the survival of an ecosystem</a:t>
            </a:r>
          </a:p>
          <a:p>
            <a:r>
              <a:rPr lang="en-US" sz="2400" dirty="0" smtClean="0"/>
              <a:t>Diversity level indicates the health of an ecosystem</a:t>
            </a:r>
          </a:p>
          <a:p>
            <a:pPr lvl="1"/>
            <a:r>
              <a:rPr lang="en-US" sz="2000" dirty="0" smtClean="0"/>
              <a:t>Low= relatively unhealthy and unsupportive of species</a:t>
            </a:r>
          </a:p>
          <a:p>
            <a:pPr lvl="1"/>
            <a:r>
              <a:rPr lang="en-US" sz="2000" dirty="0" smtClean="0"/>
              <a:t>High= stable and healthy</a:t>
            </a:r>
          </a:p>
          <a:p>
            <a:pPr marL="457200" lvl="1" indent="0">
              <a:buNone/>
            </a:pPr>
            <a:endParaRPr lang="en-US" sz="2000" dirty="0"/>
          </a:p>
        </p:txBody>
      </p:sp>
    </p:spTree>
    <p:extLst>
      <p:ext uri="{BB962C8B-B14F-4D97-AF65-F5344CB8AC3E}">
        <p14:creationId xmlns:p14="http://schemas.microsoft.com/office/powerpoint/2010/main" val="113195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Shannon-Wiener Diversity Index</a:t>
            </a:r>
            <a:endParaRPr lang="en-US" dirty="0"/>
          </a:p>
        </p:txBody>
      </p:sp>
      <p:sp>
        <p:nvSpPr>
          <p:cNvPr id="3" name="Content Placeholder 2"/>
          <p:cNvSpPr>
            <a:spLocks noGrp="1"/>
          </p:cNvSpPr>
          <p:nvPr>
            <p:ph idx="1"/>
          </p:nvPr>
        </p:nvSpPr>
        <p:spPr>
          <a:xfrm>
            <a:off x="713232" y="1572768"/>
            <a:ext cx="10168128" cy="4675631"/>
          </a:xfrm>
        </p:spPr>
        <p:txBody>
          <a:bodyPr>
            <a:normAutofit/>
          </a:bodyPr>
          <a:lstStyle/>
          <a:p>
            <a:r>
              <a:rPr lang="en-US" sz="2400" dirty="0" smtClean="0"/>
              <a:t>Considers the species richness as well as the species equitability or diversity (Gregory 2013)</a:t>
            </a:r>
          </a:p>
          <a:p>
            <a:pPr lvl="1"/>
            <a:r>
              <a:rPr lang="en-US" sz="2000" dirty="0" smtClean="0"/>
              <a:t>Minimum value of H’ is 0, single species community</a:t>
            </a:r>
          </a:p>
          <a:p>
            <a:pPr lvl="1"/>
            <a:r>
              <a:rPr lang="en-US" sz="2000" dirty="0" smtClean="0"/>
              <a:t>Larger H’ value show greater richness and evenness</a:t>
            </a:r>
          </a:p>
          <a:p>
            <a:pPr lvl="0">
              <a:buClr>
                <a:srgbClr val="455F51">
                  <a:lumMod val="40000"/>
                  <a:lumOff val="60000"/>
                </a:srgbClr>
              </a:buClr>
            </a:pPr>
            <a:r>
              <a:rPr lang="en-US" sz="2400" dirty="0" smtClean="0">
                <a:solidFill>
                  <a:prstClr val="white"/>
                </a:solidFill>
              </a:rPr>
              <a:t>H’ value of 4.6 indicates healthy species diversity (Cooper 2013)</a:t>
            </a:r>
            <a:endParaRPr lang="en-US" sz="2400" dirty="0">
              <a:solidFill>
                <a:prstClr val="white"/>
              </a:solidFill>
            </a:endParaRPr>
          </a:p>
          <a:p>
            <a:pPr lvl="1"/>
            <a:r>
              <a:rPr lang="en-US" sz="2000" dirty="0" smtClean="0"/>
              <a:t>Unit 2 H’= 1.035</a:t>
            </a:r>
          </a:p>
          <a:p>
            <a:pPr lvl="1"/>
            <a:r>
              <a:rPr lang="en-US" sz="2000" dirty="0" smtClean="0"/>
              <a:t>Unit 2A H’= 0.275</a:t>
            </a:r>
          </a:p>
          <a:p>
            <a:pPr lvl="1"/>
            <a:r>
              <a:rPr lang="en-US" sz="2000" dirty="0" smtClean="0"/>
              <a:t>Unit 2B H’= 0.408</a:t>
            </a:r>
            <a:endParaRPr lang="en-US" sz="2000" dirty="0"/>
          </a:p>
        </p:txBody>
      </p:sp>
      <p:sp>
        <p:nvSpPr>
          <p:cNvPr id="6" name="Rectangle 5"/>
          <p:cNvSpPr/>
          <p:nvPr/>
        </p:nvSpPr>
        <p:spPr>
          <a:xfrm>
            <a:off x="36576" y="5762720"/>
            <a:ext cx="12192000" cy="1169551"/>
          </a:xfrm>
          <a:prstGeom prst="rect">
            <a:avLst/>
          </a:prstGeom>
        </p:spPr>
        <p:txBody>
          <a:bodyPr wrap="square">
            <a:spAutoFit/>
          </a:bodyPr>
          <a:lstStyle/>
          <a:p>
            <a:r>
              <a:rPr lang="en-US" sz="1400" dirty="0"/>
              <a:t>Cooper, Sharon.  2013.  Shannon-Wiener Index of Diversity.  Available:  http://teach.beaverton.k12.or.us/~</a:t>
            </a:r>
            <a:r>
              <a:rPr lang="en-US" sz="1400" dirty="0" smtClean="0"/>
              <a:t>sharon_cooper/</a:t>
            </a:r>
            <a:br>
              <a:rPr lang="en-US" sz="1400" dirty="0" smtClean="0"/>
            </a:br>
            <a:r>
              <a:rPr lang="en-US" sz="1400" dirty="0" smtClean="0"/>
              <a:t>	0EFFCA80-004C4C31.4/ShannonWiener.pdf</a:t>
            </a:r>
            <a:r>
              <a:rPr lang="en-US" sz="1400" dirty="0"/>
              <a:t>.  (November 2013</a:t>
            </a:r>
            <a:r>
              <a:rPr lang="en-US" sz="1400" dirty="0" smtClean="0"/>
              <a:t>).</a:t>
            </a:r>
          </a:p>
          <a:p>
            <a:r>
              <a:rPr lang="en-US" sz="1400" dirty="0"/>
              <a:t>Gregory, Michael J.  2013.  Species Diversity.  Available:  http://</a:t>
            </a:r>
            <a:r>
              <a:rPr lang="en-US" sz="1400" dirty="0" smtClean="0"/>
              <a:t>faculty.clintoncc.suny.edu/faculty/michael.gregory/files/</a:t>
            </a:r>
            <a:br>
              <a:rPr lang="en-US" sz="1400" dirty="0" smtClean="0"/>
            </a:br>
            <a:r>
              <a:rPr lang="en-US" sz="1400" dirty="0" smtClean="0"/>
              <a:t>	bio%20206/206%20laboratory/species%20diversity/species_diversity.htm.  </a:t>
            </a:r>
            <a:r>
              <a:rPr lang="en-US" sz="1400" dirty="0"/>
              <a:t>(November 2013).</a:t>
            </a:r>
          </a:p>
          <a:p>
            <a:endParaRPr lang="en-US" sz="1400" dirty="0"/>
          </a:p>
        </p:txBody>
      </p:sp>
    </p:spTree>
    <p:extLst>
      <p:ext uri="{BB962C8B-B14F-4D97-AF65-F5344CB8AC3E}">
        <p14:creationId xmlns:p14="http://schemas.microsoft.com/office/powerpoint/2010/main" val="3838091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Nutrient Composition</a:t>
            </a:r>
            <a:endParaRPr lang="en-US" dirty="0"/>
          </a:p>
        </p:txBody>
      </p:sp>
      <p:sp>
        <p:nvSpPr>
          <p:cNvPr id="3" name="Content Placeholder 2"/>
          <p:cNvSpPr>
            <a:spLocks noGrp="1"/>
          </p:cNvSpPr>
          <p:nvPr>
            <p:ph idx="1"/>
          </p:nvPr>
        </p:nvSpPr>
        <p:spPr>
          <a:xfrm>
            <a:off x="1060704" y="1499616"/>
            <a:ext cx="9318333" cy="4840223"/>
          </a:xfrm>
        </p:spPr>
        <p:txBody>
          <a:bodyPr>
            <a:normAutofit/>
          </a:bodyPr>
          <a:lstStyle/>
          <a:p>
            <a:r>
              <a:rPr lang="en-US" sz="2400" dirty="0" smtClean="0"/>
              <a:t>Nitrogen and phosphorus, affect the growth and maintenance of trees</a:t>
            </a:r>
          </a:p>
          <a:p>
            <a:r>
              <a:rPr lang="en-US" sz="2400" dirty="0" smtClean="0"/>
              <a:t>Nitrogen cycle </a:t>
            </a:r>
          </a:p>
          <a:p>
            <a:pPr lvl="1"/>
            <a:r>
              <a:rPr lang="en-US" sz="2000" dirty="0" smtClean="0"/>
              <a:t>Nitrate and ammonium present in soil</a:t>
            </a:r>
          </a:p>
          <a:p>
            <a:pPr lvl="1"/>
            <a:r>
              <a:rPr lang="en-US" sz="2000" dirty="0" smtClean="0"/>
              <a:t>When tree breaks down it turns into ammonia</a:t>
            </a:r>
          </a:p>
          <a:p>
            <a:pPr lvl="1"/>
            <a:r>
              <a:rPr lang="en-US" sz="2000" dirty="0" smtClean="0"/>
              <a:t>Processed by bacteria (Kay 2013)</a:t>
            </a:r>
          </a:p>
          <a:p>
            <a:pPr lvl="0">
              <a:buClr>
                <a:srgbClr val="455F51">
                  <a:lumMod val="40000"/>
                  <a:lumOff val="60000"/>
                </a:srgbClr>
              </a:buClr>
            </a:pPr>
            <a:r>
              <a:rPr lang="en-US" sz="2400" dirty="0" smtClean="0">
                <a:solidFill>
                  <a:prstClr val="white"/>
                </a:solidFill>
              </a:rPr>
              <a:t>Phosphorus cycle</a:t>
            </a:r>
            <a:endParaRPr lang="en-US" sz="2400" dirty="0">
              <a:solidFill>
                <a:prstClr val="white"/>
              </a:solidFill>
            </a:endParaRPr>
          </a:p>
          <a:p>
            <a:pPr lvl="1"/>
            <a:r>
              <a:rPr lang="en-US" sz="2000" dirty="0" smtClean="0"/>
              <a:t>Phospholipid bilayer, ATP, nucleic </a:t>
            </a:r>
            <a:r>
              <a:rPr lang="en-US" sz="2000" dirty="0"/>
              <a:t>a</a:t>
            </a:r>
            <a:r>
              <a:rPr lang="en-US" sz="2000" dirty="0" smtClean="0"/>
              <a:t>cids</a:t>
            </a:r>
          </a:p>
          <a:p>
            <a:pPr lvl="1"/>
            <a:r>
              <a:rPr lang="en-US" sz="2000" dirty="0" smtClean="0"/>
              <a:t>Symbiotic relationship with  </a:t>
            </a:r>
            <a:r>
              <a:rPr lang="en-US" sz="2000" dirty="0" err="1" smtClean="0"/>
              <a:t>mycorrhizae</a:t>
            </a:r>
            <a:r>
              <a:rPr lang="en-US" sz="2000" dirty="0" smtClean="0"/>
              <a:t> (</a:t>
            </a:r>
            <a:r>
              <a:rPr lang="en-US" sz="2000" dirty="0" err="1" smtClean="0"/>
              <a:t>Filippelli</a:t>
            </a:r>
            <a:r>
              <a:rPr lang="en-US" sz="2000" dirty="0" smtClean="0"/>
              <a:t> 2002)</a:t>
            </a:r>
          </a:p>
        </p:txBody>
      </p:sp>
      <p:sp>
        <p:nvSpPr>
          <p:cNvPr id="4" name="Rectangle 3"/>
          <p:cNvSpPr/>
          <p:nvPr/>
        </p:nvSpPr>
        <p:spPr>
          <a:xfrm>
            <a:off x="0" y="5798171"/>
            <a:ext cx="11887200" cy="954107"/>
          </a:xfrm>
          <a:prstGeom prst="rect">
            <a:avLst/>
          </a:prstGeom>
        </p:spPr>
        <p:txBody>
          <a:bodyPr wrap="square">
            <a:spAutoFit/>
          </a:bodyPr>
          <a:lstStyle/>
          <a:p>
            <a:r>
              <a:rPr lang="en-US" sz="1400" dirty="0" err="1"/>
              <a:t>Filippelli</a:t>
            </a:r>
            <a:r>
              <a:rPr lang="en-US" sz="1400" dirty="0"/>
              <a:t>, Gabriel M.  2002.  The Global Phosphorus Cycle.  Available:  http://www.agci.org/dB/PDFs/09S2_GFilippelli</a:t>
            </a:r>
            <a:r>
              <a:rPr lang="en-US" sz="1400" dirty="0" smtClean="0"/>
              <a:t>_</a:t>
            </a:r>
            <a:br>
              <a:rPr lang="en-US" sz="1400" dirty="0" smtClean="0"/>
            </a:br>
            <a:r>
              <a:rPr lang="en-US" sz="1400" dirty="0" smtClean="0"/>
              <a:t>	GlobalPCycle.pdf</a:t>
            </a:r>
            <a:r>
              <a:rPr lang="en-US" sz="1400" dirty="0"/>
              <a:t>.  (November 2013)</a:t>
            </a:r>
          </a:p>
          <a:p>
            <a:r>
              <a:rPr lang="en-US" sz="1400" dirty="0" smtClean="0"/>
              <a:t>Kay</a:t>
            </a:r>
            <a:r>
              <a:rPr lang="en-US" sz="1400" dirty="0"/>
              <a:t>, Mike.  2013.  The Nitrogen Cycle and Trees.  Available:  http://www.watershed-alliance.com/articles/educate</a:t>
            </a:r>
            <a:r>
              <a:rPr lang="en-US" sz="1400" dirty="0" smtClean="0"/>
              <a:t>/</a:t>
            </a:r>
            <a:br>
              <a:rPr lang="en-US" sz="1400" dirty="0" smtClean="0"/>
            </a:br>
            <a:r>
              <a:rPr lang="en-US" sz="1400" dirty="0" smtClean="0"/>
              <a:t>	Nitrogen%20Cycle.pdf</a:t>
            </a:r>
            <a:r>
              <a:rPr lang="en-US" sz="1400" dirty="0"/>
              <a:t>.  (November 2013).</a:t>
            </a:r>
          </a:p>
        </p:txBody>
      </p:sp>
    </p:spTree>
    <p:extLst>
      <p:ext uri="{BB962C8B-B14F-4D97-AF65-F5344CB8AC3E}">
        <p14:creationId xmlns:p14="http://schemas.microsoft.com/office/powerpoint/2010/main" val="10595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61872" y="438913"/>
            <a:ext cx="9075386" cy="3584544"/>
          </a:xfrm>
          <a:prstGeom prst="rect">
            <a:avLst/>
          </a:prstGeom>
        </p:spPr>
      </p:pic>
    </p:spTree>
    <p:extLst>
      <p:ext uri="{BB962C8B-B14F-4D97-AF65-F5344CB8AC3E}">
        <p14:creationId xmlns:p14="http://schemas.microsoft.com/office/powerpoint/2010/main" val="1380169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 Dispersal</a:t>
            </a:r>
            <a:endParaRPr lang="en-US" dirty="0"/>
          </a:p>
        </p:txBody>
      </p:sp>
      <p:sp>
        <p:nvSpPr>
          <p:cNvPr id="3" name="Content Placeholder 2"/>
          <p:cNvSpPr>
            <a:spLocks noGrp="1"/>
          </p:cNvSpPr>
          <p:nvPr>
            <p:ph idx="1"/>
          </p:nvPr>
        </p:nvSpPr>
        <p:spPr>
          <a:xfrm>
            <a:off x="1103312" y="1188720"/>
            <a:ext cx="8946541" cy="5084064"/>
          </a:xfrm>
        </p:spPr>
        <p:txBody>
          <a:bodyPr vert="horz" lIns="91440" tIns="45720" rIns="91440" bIns="45720" rtlCol="0">
            <a:normAutofit/>
          </a:bodyPr>
          <a:lstStyle/>
          <a:p>
            <a:r>
              <a:rPr lang="en-US" sz="2400" dirty="0" smtClean="0"/>
              <a:t>Wind dispersal</a:t>
            </a:r>
            <a:endParaRPr lang="en-US" sz="2400" dirty="0"/>
          </a:p>
          <a:p>
            <a:pPr lvl="1"/>
            <a:r>
              <a:rPr lang="en-US" sz="2000" dirty="0" smtClean="0"/>
              <a:t>Quaking aspen (McDonough 1979)</a:t>
            </a:r>
          </a:p>
          <a:p>
            <a:pPr lvl="2"/>
            <a:r>
              <a:rPr lang="en-US" dirty="0" smtClean="0"/>
              <a:t>High </a:t>
            </a:r>
            <a:r>
              <a:rPr lang="en-US" dirty="0"/>
              <a:t>relative </a:t>
            </a:r>
            <a:r>
              <a:rPr lang="en-US" dirty="0" smtClean="0"/>
              <a:t>diversity</a:t>
            </a:r>
          </a:p>
          <a:p>
            <a:r>
              <a:rPr lang="en-US" sz="2400" dirty="0" smtClean="0"/>
              <a:t>Animal dispersal</a:t>
            </a:r>
          </a:p>
          <a:p>
            <a:pPr lvl="1"/>
            <a:r>
              <a:rPr lang="en-US" sz="2000" dirty="0" smtClean="0"/>
              <a:t>Oaks (Steele et al. 2001)</a:t>
            </a:r>
          </a:p>
          <a:p>
            <a:pPr lvl="2"/>
            <a:r>
              <a:rPr lang="en-US" sz="2000" dirty="0" smtClean="0"/>
              <a:t>Low </a:t>
            </a:r>
            <a:r>
              <a:rPr lang="en-US" sz="2000" dirty="0"/>
              <a:t>relative </a:t>
            </a:r>
            <a:r>
              <a:rPr lang="en-US" sz="2000" dirty="0" smtClean="0"/>
              <a:t>diversity</a:t>
            </a:r>
          </a:p>
          <a:p>
            <a:pPr lvl="3"/>
            <a:r>
              <a:rPr lang="en-US" sz="1800" dirty="0" smtClean="0"/>
              <a:t>Few large trees</a:t>
            </a:r>
          </a:p>
          <a:p>
            <a:pPr lvl="3"/>
            <a:r>
              <a:rPr lang="en-US" sz="1800" dirty="0" smtClean="0"/>
              <a:t>Dormancy phase</a:t>
            </a:r>
            <a:endParaRPr lang="en-US" sz="1800" dirty="0"/>
          </a:p>
          <a:p>
            <a:r>
              <a:rPr lang="en-US" sz="2400" dirty="0" smtClean="0"/>
              <a:t>Clumped </a:t>
            </a:r>
            <a:r>
              <a:rPr lang="en-US" sz="2400" dirty="0"/>
              <a:t>Dispersal</a:t>
            </a:r>
          </a:p>
          <a:p>
            <a:pPr lvl="1"/>
            <a:r>
              <a:rPr lang="en-US" sz="2000" dirty="0"/>
              <a:t>Could be caused by </a:t>
            </a:r>
            <a:r>
              <a:rPr lang="en-US" sz="2000" dirty="0" smtClean="0"/>
              <a:t>student field trips</a:t>
            </a:r>
            <a:endParaRPr lang="en-US" sz="2000" dirty="0"/>
          </a:p>
          <a:p>
            <a:pPr lvl="1"/>
            <a:r>
              <a:rPr lang="en-US" sz="2000" dirty="0"/>
              <a:t>Trees follow type III survivorship curve</a:t>
            </a:r>
          </a:p>
          <a:p>
            <a:pPr lvl="1"/>
            <a:endParaRPr lang="en-US" sz="2000" dirty="0"/>
          </a:p>
          <a:p>
            <a:pPr lvl="1"/>
            <a:endParaRPr lang="en-US" sz="2000" dirty="0"/>
          </a:p>
        </p:txBody>
      </p:sp>
      <p:sp>
        <p:nvSpPr>
          <p:cNvPr id="5" name="Rectangle 4"/>
          <p:cNvSpPr/>
          <p:nvPr/>
        </p:nvSpPr>
        <p:spPr>
          <a:xfrm>
            <a:off x="0" y="6027003"/>
            <a:ext cx="12027408" cy="738664"/>
          </a:xfrm>
          <a:prstGeom prst="rect">
            <a:avLst/>
          </a:prstGeom>
        </p:spPr>
        <p:txBody>
          <a:bodyPr wrap="square">
            <a:spAutoFit/>
          </a:bodyPr>
          <a:lstStyle/>
          <a:p>
            <a:r>
              <a:rPr lang="en-US" sz="1400" dirty="0"/>
              <a:t>McDonough, Walter T.  1979.  Quaking Aspen:  Seed Germination and Early Seedling Growth. </a:t>
            </a:r>
            <a:r>
              <a:rPr lang="en-US" sz="1400" dirty="0" smtClean="0"/>
              <a:t>(</a:t>
            </a:r>
            <a:r>
              <a:rPr lang="en-US" sz="1400" dirty="0"/>
              <a:t>November 2013</a:t>
            </a:r>
            <a:r>
              <a:rPr lang="en-US" sz="1400" dirty="0" smtClean="0"/>
              <a:t>).</a:t>
            </a:r>
          </a:p>
          <a:p>
            <a:r>
              <a:rPr lang="en-US" sz="1400" dirty="0" smtClean="0"/>
              <a:t>Steele</a:t>
            </a:r>
            <a:r>
              <a:rPr lang="en-US" sz="1400" dirty="0"/>
              <a:t>, Michael A; Smallwood, Peter D; </a:t>
            </a:r>
            <a:r>
              <a:rPr lang="en-US" sz="1400" dirty="0" err="1"/>
              <a:t>Spunar</a:t>
            </a:r>
            <a:r>
              <a:rPr lang="en-US" sz="1400" dirty="0"/>
              <a:t>, Albert; Nelsen, Elise.  2001.  The Proximate Basis of the Oak </a:t>
            </a:r>
            <a:r>
              <a:rPr lang="en-US" sz="1400" dirty="0" smtClean="0"/>
              <a:t>Dispersal</a:t>
            </a:r>
          </a:p>
          <a:p>
            <a:r>
              <a:rPr lang="en-US" sz="1400" dirty="0"/>
              <a:t>	</a:t>
            </a:r>
            <a:r>
              <a:rPr lang="en-US" sz="1400" dirty="0" smtClean="0"/>
              <a:t>Syndrome</a:t>
            </a:r>
            <a:r>
              <a:rPr lang="en-US" sz="1400" dirty="0"/>
              <a:t>:  Detection of Seed Dormancy by Rodents.  American Zoology.  41(4): </a:t>
            </a:r>
            <a:r>
              <a:rPr lang="en-US" sz="1400" dirty="0" smtClean="0"/>
              <a:t>852-864.  </a:t>
            </a:r>
            <a:r>
              <a:rPr lang="en-US" sz="1400" dirty="0"/>
              <a:t>(November 2013</a:t>
            </a:r>
            <a:r>
              <a:rPr lang="en-US" sz="1400" dirty="0" smtClean="0"/>
              <a:t>).</a:t>
            </a:r>
          </a:p>
        </p:txBody>
      </p:sp>
    </p:spTree>
    <p:extLst>
      <p:ext uri="{BB962C8B-B14F-4D97-AF65-F5344CB8AC3E}">
        <p14:creationId xmlns:p14="http://schemas.microsoft.com/office/powerpoint/2010/main" val="81663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and Present Play a Role in Restoration</a:t>
            </a:r>
            <a:endParaRPr lang="en-US" dirty="0"/>
          </a:p>
        </p:txBody>
      </p:sp>
      <p:sp>
        <p:nvSpPr>
          <p:cNvPr id="3" name="Content Placeholder 2"/>
          <p:cNvSpPr>
            <a:spLocks noGrp="1"/>
          </p:cNvSpPr>
          <p:nvPr>
            <p:ph idx="1"/>
          </p:nvPr>
        </p:nvSpPr>
        <p:spPr>
          <a:xfrm>
            <a:off x="1103312" y="1778599"/>
            <a:ext cx="8946541" cy="3787634"/>
          </a:xfrm>
        </p:spPr>
        <p:txBody>
          <a:bodyPr vert="horz" lIns="91440" tIns="45720" rIns="91440" bIns="45720" rtlCol="0">
            <a:noAutofit/>
          </a:bodyPr>
          <a:lstStyle/>
          <a:p>
            <a:r>
              <a:rPr lang="en-US" sz="2400" dirty="0"/>
              <a:t>Restoration units utilized for </a:t>
            </a:r>
            <a:r>
              <a:rPr lang="en-US" sz="2400" dirty="0" smtClean="0"/>
              <a:t>agriculture (Mequon Nature Preserve 2010)</a:t>
            </a:r>
            <a:endParaRPr lang="en-US" sz="2400" dirty="0"/>
          </a:p>
          <a:p>
            <a:pPr lvl="1"/>
            <a:r>
              <a:rPr lang="en-US" sz="2000" dirty="0"/>
              <a:t>Farming lowers spatial variation</a:t>
            </a:r>
          </a:p>
          <a:p>
            <a:pPr lvl="1"/>
            <a:r>
              <a:rPr lang="en-US" sz="2000" dirty="0"/>
              <a:t>Balance of nutrient and water </a:t>
            </a:r>
            <a:r>
              <a:rPr lang="en-US" sz="2000" dirty="0" smtClean="0"/>
              <a:t>content (Robertson et al. 1988)</a:t>
            </a:r>
          </a:p>
          <a:p>
            <a:pPr lvl="1"/>
            <a:r>
              <a:rPr lang="en-US" sz="2000" dirty="0" smtClean="0"/>
              <a:t>Reduce the </a:t>
            </a:r>
            <a:r>
              <a:rPr lang="en-US" sz="2000" dirty="0"/>
              <a:t>cost of agriculture </a:t>
            </a:r>
            <a:endParaRPr lang="en-US" sz="2000" dirty="0" smtClean="0"/>
          </a:p>
          <a:p>
            <a:pPr lvl="1"/>
            <a:r>
              <a:rPr lang="en-US" sz="2000" dirty="0" smtClean="0"/>
              <a:t>Protect native </a:t>
            </a:r>
            <a:r>
              <a:rPr lang="en-US" sz="2000" dirty="0"/>
              <a:t>species that are threatened due to </a:t>
            </a:r>
            <a:r>
              <a:rPr lang="en-US" sz="2000" dirty="0" smtClean="0"/>
              <a:t>exploitation</a:t>
            </a:r>
          </a:p>
          <a:p>
            <a:r>
              <a:rPr lang="en-US" sz="2400" dirty="0" smtClean="0"/>
              <a:t>Drought tolerant species</a:t>
            </a:r>
            <a:endParaRPr lang="en-US" sz="2000" dirty="0" smtClean="0"/>
          </a:p>
          <a:p>
            <a:pPr lvl="1"/>
            <a:endParaRPr lang="en-US" sz="2000" dirty="0"/>
          </a:p>
          <a:p>
            <a:pPr lvl="1"/>
            <a:endParaRPr lang="en-US" sz="2000" dirty="0"/>
          </a:p>
          <a:p>
            <a:pPr lvl="1"/>
            <a:endParaRPr lang="en-US" sz="2000" dirty="0"/>
          </a:p>
          <a:p>
            <a:pPr lvl="1"/>
            <a:endParaRPr lang="en-US" sz="2000" dirty="0"/>
          </a:p>
        </p:txBody>
      </p:sp>
      <p:sp>
        <p:nvSpPr>
          <p:cNvPr id="4" name="Rectangle 3"/>
          <p:cNvSpPr/>
          <p:nvPr/>
        </p:nvSpPr>
        <p:spPr>
          <a:xfrm>
            <a:off x="0" y="5282833"/>
            <a:ext cx="12252960" cy="1815882"/>
          </a:xfrm>
          <a:prstGeom prst="rect">
            <a:avLst/>
          </a:prstGeom>
        </p:spPr>
        <p:txBody>
          <a:bodyPr wrap="square">
            <a:spAutoFit/>
          </a:bodyPr>
          <a:lstStyle/>
          <a:p>
            <a:r>
              <a:rPr lang="en-US" sz="1400" dirty="0"/>
              <a:t>Gardiner, Emile S; </a:t>
            </a:r>
            <a:r>
              <a:rPr lang="en-US" sz="1400" dirty="0" err="1"/>
              <a:t>Dey</a:t>
            </a:r>
            <a:r>
              <a:rPr lang="en-US" sz="1400" dirty="0"/>
              <a:t>, Daniel C; </a:t>
            </a:r>
            <a:r>
              <a:rPr lang="en-US" sz="1400" dirty="0" err="1"/>
              <a:t>Stanturf</a:t>
            </a:r>
            <a:r>
              <a:rPr lang="en-US" sz="1400" dirty="0"/>
              <a:t>, John A; Lockhart, Brian Roy.  2010.  Approaches to Restoration of Oak Forests on Farmed Lowlands </a:t>
            </a:r>
            <a:endParaRPr lang="en-US" sz="1400" dirty="0" smtClean="0"/>
          </a:p>
          <a:p>
            <a:r>
              <a:rPr lang="en-US" sz="1400" dirty="0"/>
              <a:t>	</a:t>
            </a:r>
            <a:r>
              <a:rPr lang="en-US" sz="1400" dirty="0" smtClean="0"/>
              <a:t>of </a:t>
            </a:r>
            <a:r>
              <a:rPr lang="en-US" sz="1400" dirty="0"/>
              <a:t>the Mississippi River and its Tributaries.  </a:t>
            </a:r>
            <a:r>
              <a:rPr lang="en-US" sz="1400" dirty="0" err="1"/>
              <a:t>Revista</a:t>
            </a:r>
            <a:r>
              <a:rPr lang="en-US" sz="1400" dirty="0"/>
              <a:t> Columbia </a:t>
            </a:r>
            <a:r>
              <a:rPr lang="en-US" sz="1400" dirty="0" err="1"/>
              <a:t>Forestal</a:t>
            </a:r>
            <a:r>
              <a:rPr lang="en-US" sz="1400" dirty="0"/>
              <a:t>.  13(2):  223-236. </a:t>
            </a:r>
            <a:r>
              <a:rPr lang="en-US" sz="1400" dirty="0" smtClean="0"/>
              <a:t>(</a:t>
            </a:r>
            <a:r>
              <a:rPr lang="en-US" sz="1400" dirty="0"/>
              <a:t>December 2013).</a:t>
            </a:r>
          </a:p>
          <a:p>
            <a:r>
              <a:rPr lang="en-US" sz="1400" dirty="0" smtClean="0"/>
              <a:t>Mequon </a:t>
            </a:r>
            <a:r>
              <a:rPr lang="en-US" sz="1400" dirty="0"/>
              <a:t>Nature Preserve. 2010. Field Guide. Mequon Nature Preserve</a:t>
            </a:r>
            <a:r>
              <a:rPr lang="en-US" sz="1400" dirty="0" smtClean="0"/>
              <a:t>.. </a:t>
            </a:r>
            <a:r>
              <a:rPr lang="en-US" sz="1400" dirty="0"/>
              <a:t>(September 2013</a:t>
            </a:r>
            <a:r>
              <a:rPr lang="en-US" sz="1400" dirty="0" smtClean="0"/>
              <a:t>).</a:t>
            </a:r>
            <a:endParaRPr lang="en-US" sz="1400" dirty="0"/>
          </a:p>
          <a:p>
            <a:r>
              <a:rPr lang="en-US" sz="1400" dirty="0"/>
              <a:t>Robertson, G Philip; </a:t>
            </a:r>
            <a:r>
              <a:rPr lang="en-US" sz="1400" dirty="0" err="1"/>
              <a:t>Hutson</a:t>
            </a:r>
            <a:r>
              <a:rPr lang="en-US" sz="1400" dirty="0"/>
              <a:t>, Michael A; Evans, Francis C; </a:t>
            </a:r>
            <a:r>
              <a:rPr lang="en-US" sz="1400" dirty="0" err="1"/>
              <a:t>Tiedje</a:t>
            </a:r>
            <a:r>
              <a:rPr lang="en-US" sz="1400" dirty="0"/>
              <a:t>, James M.  1988.  Spatial Variability in a Successional </a:t>
            </a:r>
            <a:r>
              <a:rPr lang="en-US" sz="1400" dirty="0" smtClean="0"/>
              <a:t>Plant</a:t>
            </a:r>
          </a:p>
          <a:p>
            <a:r>
              <a:rPr lang="en-US" sz="1400" dirty="0"/>
              <a:t>	</a:t>
            </a:r>
            <a:r>
              <a:rPr lang="en-US" sz="1400" dirty="0" smtClean="0"/>
              <a:t>Community</a:t>
            </a:r>
            <a:r>
              <a:rPr lang="en-US" sz="1400" dirty="0"/>
              <a:t>:  Patterns of Nitrogen Availability.  Ecology.  69(5):  1517-1524. </a:t>
            </a:r>
            <a:r>
              <a:rPr lang="en-US" sz="1400" dirty="0" smtClean="0"/>
              <a:t> (November 2013).</a:t>
            </a:r>
          </a:p>
          <a:p>
            <a:r>
              <a:rPr lang="en-US" sz="1400" dirty="0"/>
              <a:t>Wade, Mark R; </a:t>
            </a:r>
            <a:r>
              <a:rPr lang="en-US" sz="1400" dirty="0" err="1"/>
              <a:t>Gurr</a:t>
            </a:r>
            <a:r>
              <a:rPr lang="en-US" sz="1400" dirty="0"/>
              <a:t>, Geoff M; </a:t>
            </a:r>
            <a:r>
              <a:rPr lang="en-US" sz="1400" dirty="0" err="1"/>
              <a:t>Wratten</a:t>
            </a:r>
            <a:r>
              <a:rPr lang="en-US" sz="1400" dirty="0"/>
              <a:t>, Steve D.  2007.  Ecological restoration of farmland:  progress and prospects.  Philosophical </a:t>
            </a:r>
            <a:endParaRPr lang="en-US" sz="1400" dirty="0" smtClean="0"/>
          </a:p>
          <a:p>
            <a:r>
              <a:rPr lang="en-US" sz="1400" dirty="0"/>
              <a:t>	</a:t>
            </a:r>
            <a:r>
              <a:rPr lang="en-US" sz="1400" dirty="0" smtClean="0"/>
              <a:t>Transactions </a:t>
            </a:r>
            <a:r>
              <a:rPr lang="en-US" sz="1400" dirty="0"/>
              <a:t>of the Royal Society of Biological Sciences.  831-847.  </a:t>
            </a:r>
            <a:r>
              <a:rPr lang="en-US" sz="1400" dirty="0" smtClean="0"/>
              <a:t>(December </a:t>
            </a:r>
            <a:r>
              <a:rPr lang="en-US" sz="1400" dirty="0"/>
              <a:t>2013).</a:t>
            </a:r>
          </a:p>
          <a:p>
            <a:endParaRPr lang="en-US" sz="1400" dirty="0" smtClean="0"/>
          </a:p>
        </p:txBody>
      </p:sp>
    </p:spTree>
    <p:extLst>
      <p:ext uri="{BB962C8B-B14F-4D97-AF65-F5344CB8AC3E}">
        <p14:creationId xmlns:p14="http://schemas.microsoft.com/office/powerpoint/2010/main" val="3048675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and Present Play a Role in Restoration (cont’d)</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sz="2400" dirty="0"/>
              <a:t>Thick ground coverage</a:t>
            </a:r>
          </a:p>
          <a:p>
            <a:pPr lvl="1"/>
            <a:r>
              <a:rPr lang="en-US" sz="2000" dirty="0"/>
              <a:t>Native prairie flowers and grasses</a:t>
            </a:r>
          </a:p>
          <a:p>
            <a:pPr lvl="1"/>
            <a:r>
              <a:rPr lang="en-US" sz="2000" dirty="0"/>
              <a:t>Intraspecific and interspecific competition for resources</a:t>
            </a:r>
          </a:p>
          <a:p>
            <a:r>
              <a:rPr lang="en-US" sz="2400" dirty="0"/>
              <a:t>Weather conditions</a:t>
            </a:r>
          </a:p>
          <a:p>
            <a:r>
              <a:rPr lang="en-US" sz="2400" dirty="0"/>
              <a:t>The youth of the Mequon Nature Preserve</a:t>
            </a:r>
          </a:p>
          <a:p>
            <a:r>
              <a:rPr lang="en-US" sz="2400" dirty="0" smtClean="0"/>
              <a:t>Trails </a:t>
            </a:r>
            <a:r>
              <a:rPr lang="en-US" sz="2400" dirty="0"/>
              <a:t>intersected the units surveyed affecting the overall abundance of trees along transect line</a:t>
            </a:r>
          </a:p>
        </p:txBody>
      </p:sp>
    </p:spTree>
    <p:extLst>
      <p:ext uri="{BB962C8B-B14F-4D97-AF65-F5344CB8AC3E}">
        <p14:creationId xmlns:p14="http://schemas.microsoft.com/office/powerpoint/2010/main" val="3063762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to Improve Species Diversity</a:t>
            </a:r>
            <a:endParaRPr lang="en-US" dirty="0"/>
          </a:p>
        </p:txBody>
      </p:sp>
      <p:sp>
        <p:nvSpPr>
          <p:cNvPr id="3" name="Content Placeholder 2"/>
          <p:cNvSpPr>
            <a:spLocks noGrp="1"/>
          </p:cNvSpPr>
          <p:nvPr>
            <p:ph idx="1"/>
          </p:nvPr>
        </p:nvSpPr>
        <p:spPr/>
        <p:txBody>
          <a:bodyPr vert="horz" lIns="91440" tIns="45720" rIns="91440" bIns="45720" rtlCol="0">
            <a:normAutofit lnSpcReduction="10000"/>
          </a:bodyPr>
          <a:lstStyle/>
          <a:p>
            <a:r>
              <a:rPr lang="en-US" sz="2400" dirty="0"/>
              <a:t>Plant more trees and employ controlled burning</a:t>
            </a:r>
          </a:p>
          <a:p>
            <a:pPr lvl="1"/>
            <a:r>
              <a:rPr lang="en-US" sz="2000" dirty="0"/>
              <a:t>Promotes growth of </a:t>
            </a:r>
            <a:r>
              <a:rPr lang="en-US" sz="2000" dirty="0" err="1"/>
              <a:t>mesic</a:t>
            </a:r>
            <a:r>
              <a:rPr lang="en-US" sz="2000" dirty="0"/>
              <a:t> species</a:t>
            </a:r>
          </a:p>
          <a:p>
            <a:pPr lvl="1"/>
            <a:r>
              <a:rPr lang="en-US" sz="2000" dirty="0" smtClean="0"/>
              <a:t>Decrease </a:t>
            </a:r>
            <a:r>
              <a:rPr lang="en-US" sz="2000" dirty="0" err="1"/>
              <a:t>overstory</a:t>
            </a:r>
            <a:r>
              <a:rPr lang="en-US" sz="2000" dirty="0"/>
              <a:t> and </a:t>
            </a:r>
            <a:r>
              <a:rPr lang="en-US" sz="2000" dirty="0" err="1"/>
              <a:t>nonmesic</a:t>
            </a:r>
            <a:r>
              <a:rPr lang="en-US" sz="2000" dirty="0"/>
              <a:t> species</a:t>
            </a:r>
          </a:p>
          <a:p>
            <a:r>
              <a:rPr lang="en-US" sz="2400" dirty="0"/>
              <a:t>Larger amount of data collected and analyzed</a:t>
            </a:r>
          </a:p>
          <a:p>
            <a:pPr lvl="1"/>
            <a:r>
              <a:rPr lang="en-US" sz="2000" dirty="0"/>
              <a:t>No recent tree records present for comparison</a:t>
            </a:r>
          </a:p>
          <a:p>
            <a:r>
              <a:rPr lang="en-US" sz="2400" dirty="0"/>
              <a:t>Work with Milwaukee Public Works Forestry </a:t>
            </a:r>
            <a:r>
              <a:rPr lang="en-US" sz="2400" dirty="0" smtClean="0"/>
              <a:t>Section (Bell and Wheeler 2006)</a:t>
            </a:r>
            <a:endParaRPr lang="en-US" sz="2400" dirty="0"/>
          </a:p>
          <a:p>
            <a:pPr lvl="1"/>
            <a:r>
              <a:rPr lang="en-US" sz="2000" dirty="0"/>
              <a:t>Establish a budge for urban forests</a:t>
            </a:r>
          </a:p>
          <a:p>
            <a:pPr lvl="1"/>
            <a:r>
              <a:rPr lang="en-US" sz="2000" dirty="0"/>
              <a:t>Recruit community members for maintenance</a:t>
            </a:r>
          </a:p>
          <a:p>
            <a:r>
              <a:rPr lang="en-US" sz="2400" dirty="0"/>
              <a:t>Careful monitoring of the </a:t>
            </a:r>
            <a:r>
              <a:rPr lang="en-US" sz="2400" dirty="0" smtClean="0"/>
              <a:t>MNP</a:t>
            </a:r>
            <a:endParaRPr lang="en-US" sz="2400" dirty="0"/>
          </a:p>
          <a:p>
            <a:pPr lvl="1"/>
            <a:endParaRPr lang="en-US" sz="2000" dirty="0"/>
          </a:p>
          <a:p>
            <a:pPr lvl="1"/>
            <a:endParaRPr lang="en-US" sz="2000" dirty="0"/>
          </a:p>
          <a:p>
            <a:pPr lvl="1"/>
            <a:endParaRPr lang="en-US" sz="2000" dirty="0"/>
          </a:p>
          <a:p>
            <a:endParaRPr lang="en-US" sz="2400" dirty="0"/>
          </a:p>
          <a:p>
            <a:pPr lvl="1"/>
            <a:endParaRPr lang="en-US" sz="2000" dirty="0"/>
          </a:p>
        </p:txBody>
      </p:sp>
      <p:sp>
        <p:nvSpPr>
          <p:cNvPr id="4" name="Rectangle 3"/>
          <p:cNvSpPr/>
          <p:nvPr/>
        </p:nvSpPr>
        <p:spPr>
          <a:xfrm>
            <a:off x="0" y="6338792"/>
            <a:ext cx="12192000" cy="523220"/>
          </a:xfrm>
          <a:prstGeom prst="rect">
            <a:avLst/>
          </a:prstGeom>
        </p:spPr>
        <p:txBody>
          <a:bodyPr wrap="square">
            <a:spAutoFit/>
          </a:bodyPr>
          <a:lstStyle/>
          <a:p>
            <a:r>
              <a:rPr lang="en-US" sz="1400" dirty="0"/>
              <a:t>Bell, R</a:t>
            </a:r>
            <a:r>
              <a:rPr lang="en-US" sz="1400" dirty="0" smtClean="0"/>
              <a:t>;  Wheeler, J. </a:t>
            </a:r>
            <a:r>
              <a:rPr lang="en-US" sz="1400" dirty="0"/>
              <a:t>2006. Talking trees: an urban forestry toolkit for local governments. ICLEI: Local Governments for Stability. </a:t>
            </a:r>
            <a:r>
              <a:rPr lang="en-US" sz="1400" dirty="0" smtClean="0"/>
              <a:t>Available:</a:t>
            </a:r>
            <a:br>
              <a:rPr lang="en-US" sz="1400" dirty="0" smtClean="0"/>
            </a:br>
            <a:r>
              <a:rPr lang="en-US" sz="1400" dirty="0" smtClean="0"/>
              <a:t>	http</a:t>
            </a:r>
            <a:r>
              <a:rPr lang="en-US" sz="1400" dirty="0"/>
              <a:t>://www.milliontreesnyc.org/downloads/pdf/talking_trees_urban_forestry_toolkit.pdf (November 2013).</a:t>
            </a:r>
          </a:p>
        </p:txBody>
      </p:sp>
    </p:spTree>
    <p:extLst>
      <p:ext uri="{BB962C8B-B14F-4D97-AF65-F5344CB8AC3E}">
        <p14:creationId xmlns:p14="http://schemas.microsoft.com/office/powerpoint/2010/main" val="2658598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Mequon Nature Preserve: History </a:t>
            </a:r>
            <a:endParaRPr lang="en-US" dirty="0"/>
          </a:p>
        </p:txBody>
      </p:sp>
      <p:sp>
        <p:nvSpPr>
          <p:cNvPr id="3" name="Content Placeholder 2"/>
          <p:cNvSpPr>
            <a:spLocks noGrp="1"/>
          </p:cNvSpPr>
          <p:nvPr>
            <p:ph idx="1"/>
          </p:nvPr>
        </p:nvSpPr>
        <p:spPr>
          <a:xfrm>
            <a:off x="943655" y="1422400"/>
            <a:ext cx="8795431" cy="4825999"/>
          </a:xfrm>
        </p:spPr>
        <p:txBody>
          <a:bodyPr>
            <a:normAutofit/>
          </a:bodyPr>
          <a:lstStyle/>
          <a:p>
            <a:r>
              <a:rPr lang="en-US" sz="2400" dirty="0"/>
              <a:t>F</a:t>
            </a:r>
            <a:r>
              <a:rPr lang="en-US" sz="2400" dirty="0" smtClean="0"/>
              <a:t>ounded </a:t>
            </a:r>
            <a:r>
              <a:rPr lang="en-US" sz="2400" dirty="0"/>
              <a:t>in 2000 </a:t>
            </a:r>
            <a:endParaRPr lang="en-US" sz="2400" dirty="0" smtClean="0"/>
          </a:p>
          <a:p>
            <a:r>
              <a:rPr lang="en-US" sz="2400" dirty="0" smtClean="0"/>
              <a:t>First Owners</a:t>
            </a:r>
          </a:p>
          <a:p>
            <a:pPr lvl="1"/>
            <a:r>
              <a:rPr lang="en-US" sz="2000" dirty="0" smtClean="0"/>
              <a:t>1836: Land put up for sale from U.S. Gov./Native American Treaty</a:t>
            </a:r>
          </a:p>
          <a:p>
            <a:pPr lvl="1"/>
            <a:r>
              <a:rPr lang="en-US" sz="2000" dirty="0" smtClean="0"/>
              <a:t>1839: the first section of land was sold ($1.25 per acre)</a:t>
            </a:r>
          </a:p>
          <a:p>
            <a:pPr lvl="1"/>
            <a:r>
              <a:rPr lang="en-US" sz="2000" dirty="0" smtClean="0"/>
              <a:t> Distributed to various farmers</a:t>
            </a:r>
          </a:p>
          <a:p>
            <a:r>
              <a:rPr lang="en-US" sz="2400" dirty="0" smtClean="0"/>
              <a:t>Nature Preserve</a:t>
            </a:r>
          </a:p>
          <a:p>
            <a:pPr lvl="1"/>
            <a:r>
              <a:rPr lang="en-US" sz="2000" dirty="0" smtClean="0"/>
              <a:t>2003: first 356 acres purchased </a:t>
            </a:r>
          </a:p>
          <a:p>
            <a:pPr lvl="1"/>
            <a:r>
              <a:rPr lang="en-US" sz="2000" dirty="0" smtClean="0"/>
              <a:t>2006: increased to 436 acres </a:t>
            </a:r>
          </a:p>
        </p:txBody>
      </p:sp>
    </p:spTree>
    <p:extLst>
      <p:ext uri="{BB962C8B-B14F-4D97-AF65-F5344CB8AC3E}">
        <p14:creationId xmlns:p14="http://schemas.microsoft.com/office/powerpoint/2010/main" val="1338212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l="28139" t="28204" r="29869" b="22708"/>
          <a:stretch/>
        </p:blipFill>
        <p:spPr bwMode="auto">
          <a:xfrm>
            <a:off x="3940935" y="246744"/>
            <a:ext cx="6423173" cy="5239182"/>
          </a:xfrm>
          <a:prstGeom prst="rect">
            <a:avLst/>
          </a:prstGeom>
          <a:ln>
            <a:noFill/>
          </a:ln>
          <a:extLst>
            <a:ext uri="{53640926-AAD7-44d8-BBD7-CCE9431645EC}">
              <a14:shadowObscured xmlns:a14="http://schemas.microsoft.com/office/drawing/2010/main" xmlns=""/>
            </a:ext>
          </a:extLst>
        </p:spPr>
      </p:pic>
      <p:sp>
        <p:nvSpPr>
          <p:cNvPr id="5" name="Rectangle 4"/>
          <p:cNvSpPr/>
          <p:nvPr/>
        </p:nvSpPr>
        <p:spPr>
          <a:xfrm>
            <a:off x="3940935" y="5485925"/>
            <a:ext cx="6423174" cy="1333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Figure 1: </a:t>
            </a:r>
            <a:r>
              <a:rPr lang="en-US" dirty="0"/>
              <a:t>Section 33 of the Mequon Nature Preserve in Ozaukee County, Wisconsin</a:t>
            </a:r>
            <a:r>
              <a:rPr lang="en-US" dirty="0" smtClean="0"/>
              <a:t>, </a:t>
            </a:r>
            <a:r>
              <a:rPr lang="en-US" dirty="0"/>
              <a:t>which was surveyed in September through November of 2013 (</a:t>
            </a:r>
            <a:r>
              <a:rPr lang="en-US" dirty="0" smtClean="0"/>
              <a:t>Mequon Nature </a:t>
            </a:r>
            <a:r>
              <a:rPr lang="en-US" dirty="0"/>
              <a:t>Preserve 2010).</a:t>
            </a:r>
          </a:p>
        </p:txBody>
      </p:sp>
      <p:sp>
        <p:nvSpPr>
          <p:cNvPr id="6" name="TextBox 5"/>
          <p:cNvSpPr txBox="1"/>
          <p:nvPr/>
        </p:nvSpPr>
        <p:spPr>
          <a:xfrm>
            <a:off x="444137" y="1039223"/>
            <a:ext cx="2944348" cy="2554545"/>
          </a:xfrm>
          <a:prstGeom prst="rect">
            <a:avLst/>
          </a:prstGeom>
          <a:noFill/>
        </p:spPr>
        <p:txBody>
          <a:bodyPr wrap="square" rtlCol="0">
            <a:spAutoFit/>
          </a:bodyPr>
          <a:lstStyle/>
          <a:p>
            <a:r>
              <a:rPr lang="en-US" sz="3600" dirty="0" smtClean="0"/>
              <a:t>First Goal of MNP:</a:t>
            </a:r>
          </a:p>
          <a:p>
            <a:endParaRPr lang="en-US" sz="2000" dirty="0" smtClean="0"/>
          </a:p>
          <a:p>
            <a:endParaRPr lang="en-US" sz="2000" dirty="0"/>
          </a:p>
          <a:p>
            <a:r>
              <a:rPr lang="en-US" sz="2400" dirty="0" smtClean="0"/>
              <a:t>Purchase all of Section 33</a:t>
            </a:r>
            <a:endParaRPr lang="en-US" sz="2400" dirty="0"/>
          </a:p>
        </p:txBody>
      </p:sp>
    </p:spTree>
    <p:extLst>
      <p:ext uri="{BB962C8B-B14F-4D97-AF65-F5344CB8AC3E}">
        <p14:creationId xmlns:p14="http://schemas.microsoft.com/office/powerpoint/2010/main" val="3403631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Mequon Nature Preserve: Today </a:t>
            </a:r>
            <a:endParaRPr lang="en-US" dirty="0"/>
          </a:p>
        </p:txBody>
      </p:sp>
      <p:sp>
        <p:nvSpPr>
          <p:cNvPr id="3" name="Content Placeholder 2"/>
          <p:cNvSpPr>
            <a:spLocks noGrp="1"/>
          </p:cNvSpPr>
          <p:nvPr>
            <p:ph idx="1"/>
          </p:nvPr>
        </p:nvSpPr>
        <p:spPr>
          <a:xfrm>
            <a:off x="754969" y="1538514"/>
            <a:ext cx="10465481" cy="5007427"/>
          </a:xfrm>
        </p:spPr>
        <p:txBody>
          <a:bodyPr>
            <a:normAutofit/>
          </a:bodyPr>
          <a:lstStyle/>
          <a:p>
            <a:r>
              <a:rPr lang="en-US" sz="2400" dirty="0" smtClean="0"/>
              <a:t>Consists of woodlands, grasslands, ponds, and farmland</a:t>
            </a:r>
          </a:p>
          <a:p>
            <a:r>
              <a:rPr lang="en-US" sz="2400" dirty="0" smtClean="0"/>
              <a:t>Funding: Paddock Fund donations, City of Mequon, and Stewardship grants from the WDNR</a:t>
            </a:r>
          </a:p>
          <a:p>
            <a:pPr lvl="1"/>
            <a:r>
              <a:rPr lang="en-US" sz="2000" dirty="0" smtClean="0"/>
              <a:t>438 acres</a:t>
            </a:r>
          </a:p>
          <a:p>
            <a:pPr lvl="1"/>
            <a:r>
              <a:rPr lang="en-US" sz="2000" dirty="0" smtClean="0"/>
              <a:t>5 miles of trails</a:t>
            </a:r>
          </a:p>
          <a:p>
            <a:pPr lvl="1"/>
            <a:r>
              <a:rPr lang="en-US" sz="2000" dirty="0" smtClean="0"/>
              <a:t>Observation tower</a:t>
            </a:r>
          </a:p>
          <a:p>
            <a:pPr lvl="1"/>
            <a:r>
              <a:rPr lang="en-US" sz="2000" dirty="0"/>
              <a:t>E</a:t>
            </a:r>
            <a:r>
              <a:rPr lang="en-US" sz="2000" dirty="0" smtClean="0"/>
              <a:t>ducation center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Mequon Nature Preserve:  Goals</a:t>
            </a:r>
            <a:endParaRPr lang="en-US" dirty="0"/>
          </a:p>
        </p:txBody>
      </p:sp>
      <p:sp>
        <p:nvSpPr>
          <p:cNvPr id="3" name="Content Placeholder 2"/>
          <p:cNvSpPr>
            <a:spLocks noGrp="1"/>
          </p:cNvSpPr>
          <p:nvPr>
            <p:ph idx="1"/>
          </p:nvPr>
        </p:nvSpPr>
        <p:spPr>
          <a:xfrm>
            <a:off x="693408" y="1911029"/>
            <a:ext cx="8946541" cy="4195481"/>
          </a:xfrm>
        </p:spPr>
        <p:txBody>
          <a:bodyPr/>
          <a:lstStyle/>
          <a:p>
            <a:r>
              <a:rPr lang="en-US" sz="2400" dirty="0"/>
              <a:t>F</a:t>
            </a:r>
            <a:r>
              <a:rPr lang="en-US" sz="2400" dirty="0" smtClean="0"/>
              <a:t>arming </a:t>
            </a:r>
            <a:r>
              <a:rPr lang="en-US" sz="2400" dirty="0"/>
              <a:t>practices can affect "air quality, biological diversity, climate, soil condition and the quality and quantity of </a:t>
            </a:r>
            <a:r>
              <a:rPr lang="en-US" sz="2400" dirty="0" smtClean="0"/>
              <a:t>water“ (Wade et al. 2007)</a:t>
            </a:r>
          </a:p>
          <a:p>
            <a:r>
              <a:rPr lang="en-US" sz="2400" dirty="0" smtClean="0"/>
              <a:t>Goals </a:t>
            </a:r>
            <a:r>
              <a:rPr lang="en-US" sz="2400" dirty="0"/>
              <a:t>of MNP:</a:t>
            </a:r>
          </a:p>
          <a:p>
            <a:pPr lvl="1"/>
            <a:r>
              <a:rPr lang="en-US" sz="2000" dirty="0"/>
              <a:t>Restore the deciduous forest and wetlands </a:t>
            </a:r>
          </a:p>
          <a:p>
            <a:pPr lvl="1"/>
            <a:r>
              <a:rPr lang="en-US" sz="2000" dirty="0"/>
              <a:t>Promote environmental education, exploration, and stewardship</a:t>
            </a:r>
          </a:p>
          <a:p>
            <a:endParaRPr lang="en-US" dirty="0"/>
          </a:p>
        </p:txBody>
      </p:sp>
      <p:sp>
        <p:nvSpPr>
          <p:cNvPr id="4" name="Rectangle 3"/>
          <p:cNvSpPr/>
          <p:nvPr/>
        </p:nvSpPr>
        <p:spPr>
          <a:xfrm>
            <a:off x="0" y="6119336"/>
            <a:ext cx="10763250" cy="738664"/>
          </a:xfrm>
          <a:prstGeom prst="rect">
            <a:avLst/>
          </a:prstGeom>
        </p:spPr>
        <p:txBody>
          <a:bodyPr wrap="square">
            <a:spAutoFit/>
          </a:bodyPr>
          <a:lstStyle/>
          <a:p>
            <a:r>
              <a:rPr lang="en-US" sz="1400" dirty="0"/>
              <a:t>Wade, Mark R; </a:t>
            </a:r>
            <a:r>
              <a:rPr lang="en-US" sz="1400" dirty="0" err="1"/>
              <a:t>Gurr</a:t>
            </a:r>
            <a:r>
              <a:rPr lang="en-US" sz="1400" dirty="0"/>
              <a:t>, Geoff M; </a:t>
            </a:r>
            <a:r>
              <a:rPr lang="en-US" sz="1400" dirty="0" err="1"/>
              <a:t>Wratten</a:t>
            </a:r>
            <a:r>
              <a:rPr lang="en-US" sz="1400" dirty="0"/>
              <a:t>, Steve D.  2007.  Ecological restoration of farmland:  progress and prospects.  </a:t>
            </a:r>
            <a:endParaRPr lang="en-US" sz="1400" dirty="0" smtClean="0"/>
          </a:p>
          <a:p>
            <a:r>
              <a:rPr lang="en-US" sz="1400" dirty="0"/>
              <a:t>	</a:t>
            </a:r>
            <a:r>
              <a:rPr lang="en-US" sz="1400" dirty="0" smtClean="0"/>
              <a:t>Philosophical </a:t>
            </a:r>
            <a:r>
              <a:rPr lang="en-US" sz="1400" dirty="0"/>
              <a:t>Transactions of the Royal Society of Biological Sciences.  831-847.  Available:  </a:t>
            </a:r>
            <a:endParaRPr lang="en-US" sz="1400" dirty="0" smtClean="0"/>
          </a:p>
          <a:p>
            <a:r>
              <a:rPr lang="en-US" sz="1400" dirty="0"/>
              <a:t>	</a:t>
            </a:r>
            <a:r>
              <a:rPr lang="en-US" sz="1400" dirty="0" smtClean="0"/>
              <a:t>http</a:t>
            </a:r>
            <a:r>
              <a:rPr lang="en-US" sz="1400" dirty="0"/>
              <a:t>://www.ncbi.nlm.nih.gov/pmc/articles/PMC2610112/#!po=22.7273.  (December 2013).</a:t>
            </a:r>
          </a:p>
        </p:txBody>
      </p:sp>
    </p:spTree>
    <p:extLst>
      <p:ext uri="{BB962C8B-B14F-4D97-AF65-F5344CB8AC3E}">
        <p14:creationId xmlns:p14="http://schemas.microsoft.com/office/powerpoint/2010/main" val="116150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Native Tree Species at the Mequon Nature Preserve </a:t>
            </a:r>
            <a:endParaRPr lang="en-US" dirty="0"/>
          </a:p>
        </p:txBody>
      </p:sp>
      <p:sp>
        <p:nvSpPr>
          <p:cNvPr id="3" name="Content Placeholder 2"/>
          <p:cNvSpPr>
            <a:spLocks noGrp="1"/>
          </p:cNvSpPr>
          <p:nvPr>
            <p:ph idx="1"/>
          </p:nvPr>
        </p:nvSpPr>
        <p:spPr>
          <a:xfrm>
            <a:off x="1103312" y="1815174"/>
            <a:ext cx="8946541" cy="4195481"/>
          </a:xfrm>
        </p:spPr>
        <p:txBody>
          <a:bodyPr>
            <a:noAutofit/>
          </a:bodyPr>
          <a:lstStyle/>
          <a:p>
            <a:r>
              <a:rPr lang="en-US" sz="2400" dirty="0"/>
              <a:t>G</a:t>
            </a:r>
            <a:r>
              <a:rPr lang="en-US" sz="2400" dirty="0" smtClean="0"/>
              <a:t>reen ash</a:t>
            </a:r>
          </a:p>
          <a:p>
            <a:pPr lvl="1"/>
            <a:r>
              <a:rPr lang="en-US" sz="2000" dirty="0"/>
              <a:t>M</a:t>
            </a:r>
            <a:r>
              <a:rPr lang="en-US" sz="2000" dirty="0" smtClean="0"/>
              <a:t>ildly drought tolerant</a:t>
            </a:r>
          </a:p>
          <a:p>
            <a:pPr lvl="1"/>
            <a:r>
              <a:rPr lang="en-US" sz="2000" dirty="0" smtClean="0"/>
              <a:t>Emerald Ash Borer</a:t>
            </a:r>
          </a:p>
          <a:p>
            <a:pPr lvl="1"/>
            <a:r>
              <a:rPr lang="en-US" sz="2000" dirty="0" smtClean="0"/>
              <a:t>Paper crop</a:t>
            </a:r>
          </a:p>
          <a:p>
            <a:r>
              <a:rPr lang="en-US" sz="2400" dirty="0" smtClean="0"/>
              <a:t>Aspen</a:t>
            </a:r>
          </a:p>
          <a:p>
            <a:pPr lvl="1"/>
            <a:r>
              <a:rPr lang="en-US" sz="2000" dirty="0" smtClean="0"/>
              <a:t>117%  removal/growth rate (more trees are harvested than planted) (WDNR 2012)</a:t>
            </a:r>
          </a:p>
          <a:p>
            <a:pPr lvl="1"/>
            <a:r>
              <a:rPr lang="en-US" sz="2000" dirty="0" smtClean="0"/>
              <a:t>Short life span</a:t>
            </a:r>
          </a:p>
          <a:p>
            <a:r>
              <a:rPr lang="en-US" sz="2400" dirty="0" smtClean="0"/>
              <a:t>Oak</a:t>
            </a:r>
          </a:p>
          <a:p>
            <a:pPr lvl="1"/>
            <a:r>
              <a:rPr lang="en-US" sz="2000" dirty="0" err="1" smtClean="0"/>
              <a:t>Mesic</a:t>
            </a:r>
            <a:endParaRPr lang="en-US" sz="2000" dirty="0" smtClean="0"/>
          </a:p>
        </p:txBody>
      </p:sp>
      <p:sp>
        <p:nvSpPr>
          <p:cNvPr id="4" name="Rectangle 3"/>
          <p:cNvSpPr/>
          <p:nvPr/>
        </p:nvSpPr>
        <p:spPr>
          <a:xfrm>
            <a:off x="36576" y="6219920"/>
            <a:ext cx="12192000" cy="584775"/>
          </a:xfrm>
          <a:prstGeom prst="rect">
            <a:avLst/>
          </a:prstGeom>
        </p:spPr>
        <p:txBody>
          <a:bodyPr wrap="square">
            <a:spAutoFit/>
          </a:bodyPr>
          <a:lstStyle/>
          <a:p>
            <a:r>
              <a:rPr lang="en-US" sz="1600" dirty="0"/>
              <a:t>Wisconsin Department of Natural Resources. 2012. Aspen. </a:t>
            </a:r>
            <a:r>
              <a:rPr lang="en-US" sz="1600" dirty="0" smtClean="0"/>
              <a:t>Available:  http</a:t>
            </a:r>
            <a:r>
              <a:rPr lang="en-US" sz="1600" dirty="0"/>
              <a:t>://</a:t>
            </a:r>
            <a:r>
              <a:rPr lang="en-US" sz="1600" dirty="0" smtClean="0"/>
              <a:t>dnr.wi.gov/topic/Forest</a:t>
            </a:r>
            <a:br>
              <a:rPr lang="en-US" sz="1600" dirty="0" smtClean="0"/>
            </a:br>
            <a:r>
              <a:rPr lang="en-US" sz="1600" dirty="0" smtClean="0"/>
              <a:t>	Businesses/documents/AspenReport.pdf</a:t>
            </a:r>
            <a:r>
              <a:rPr lang="en-US" sz="1600" dirty="0"/>
              <a:t>. (</a:t>
            </a:r>
            <a:r>
              <a:rPr lang="en-US" sz="1600" dirty="0" smtClean="0"/>
              <a:t>October 2013</a:t>
            </a:r>
            <a:r>
              <a:rPr lang="en-US" sz="1600" dirty="0"/>
              <a:t>).</a:t>
            </a:r>
          </a:p>
        </p:txBody>
      </p:sp>
    </p:spTree>
    <p:extLst>
      <p:ext uri="{BB962C8B-B14F-4D97-AF65-F5344CB8AC3E}">
        <p14:creationId xmlns:p14="http://schemas.microsoft.com/office/powerpoint/2010/main" val="1838453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Study </a:t>
            </a:r>
            <a:endParaRPr lang="en-US" dirty="0"/>
          </a:p>
        </p:txBody>
      </p:sp>
      <p:sp>
        <p:nvSpPr>
          <p:cNvPr id="3" name="Content Placeholder 2"/>
          <p:cNvSpPr>
            <a:spLocks noGrp="1"/>
          </p:cNvSpPr>
          <p:nvPr>
            <p:ph idx="1"/>
          </p:nvPr>
        </p:nvSpPr>
        <p:spPr>
          <a:xfrm>
            <a:off x="899887" y="1674096"/>
            <a:ext cx="9097716" cy="4195481"/>
          </a:xfrm>
        </p:spPr>
        <p:txBody>
          <a:bodyPr>
            <a:normAutofit/>
          </a:bodyPr>
          <a:lstStyle/>
          <a:p>
            <a:r>
              <a:rPr lang="en-US" sz="2400" dirty="0" smtClean="0"/>
              <a:t>To collect data of tree saplings from three restoration units</a:t>
            </a:r>
          </a:p>
          <a:p>
            <a:pPr lvl="1"/>
            <a:r>
              <a:rPr lang="en-US" sz="2000" dirty="0" smtClean="0"/>
              <a:t>Count and Identify </a:t>
            </a:r>
            <a:endParaRPr lang="en-US" sz="2400" dirty="0" smtClean="0"/>
          </a:p>
          <a:p>
            <a:r>
              <a:rPr lang="en-US" sz="2400" dirty="0" smtClean="0"/>
              <a:t>Help the Mequon Nature Preserve </a:t>
            </a:r>
          </a:p>
          <a:p>
            <a:pPr lvl="1"/>
            <a:r>
              <a:rPr lang="en-US" sz="2000" dirty="0" smtClean="0"/>
              <a:t>See if their restoration goal is on pace</a:t>
            </a:r>
          </a:p>
          <a:p>
            <a:pPr lvl="2"/>
            <a:r>
              <a:rPr lang="en-US" sz="1800" dirty="0" smtClean="0"/>
              <a:t>If not, gives them  an opportunity to see how to get back on track</a:t>
            </a:r>
          </a:p>
          <a:p>
            <a:pPr lvl="1"/>
            <a:r>
              <a:rPr lang="en-US" sz="2000" dirty="0" smtClean="0"/>
              <a:t>Provide quantitative data for education and future grants</a:t>
            </a:r>
          </a:p>
          <a:p>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2771</TotalTime>
  <Words>3013</Words>
  <Application>Microsoft Office PowerPoint</Application>
  <PresentationFormat>Widescreen</PresentationFormat>
  <Paragraphs>609</Paragraphs>
  <Slides>33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Wingdings</vt:lpstr>
      <vt:lpstr>Wingdings 3</vt:lpstr>
      <vt:lpstr>Ion</vt:lpstr>
      <vt:lpstr>Tree Surveying at the Mequon  Nature Preserve</vt:lpstr>
      <vt:lpstr>Outline </vt:lpstr>
      <vt:lpstr>Introduction</vt:lpstr>
      <vt:lpstr>Mequon Nature Preserve: History </vt:lpstr>
      <vt:lpstr>PowerPoint Presentation</vt:lpstr>
      <vt:lpstr>Mequon Nature Preserve: Today </vt:lpstr>
      <vt:lpstr>Mequon Nature Preserve:  Goals</vt:lpstr>
      <vt:lpstr>Common Native Tree Species at the Mequon Nature Preserve </vt:lpstr>
      <vt:lpstr>Purpose of Study </vt:lpstr>
      <vt:lpstr>Methods</vt:lpstr>
      <vt:lpstr>PowerPoint Presentation</vt:lpstr>
      <vt:lpstr>Surveying Methods</vt:lpstr>
      <vt:lpstr>Area &amp; Transect Lines: 2A and 2B</vt:lpstr>
      <vt:lpstr>Area &amp; Transect Lines: Unit 2</vt:lpstr>
      <vt:lpstr>Results</vt:lpstr>
      <vt:lpstr>Results</vt:lpstr>
      <vt:lpstr> Identified Tree Species</vt:lpstr>
      <vt:lpstr>Species Distribution</vt:lpstr>
      <vt:lpstr> Total Number of Trees in Unit 2A</vt:lpstr>
      <vt:lpstr> Total Number of Trees in Unit 2B</vt:lpstr>
      <vt:lpstr> Total Number of Trees in Unit 2</vt:lpstr>
      <vt:lpstr>Shannon-Wiener Diversity Index</vt:lpstr>
      <vt:lpstr>Shannon-Wiener Diversity Index of Unit 2A</vt:lpstr>
      <vt:lpstr>Shannon-Wiener Diversity Index of Unit 2B</vt:lpstr>
      <vt:lpstr>Shannon-Wiener Diversity Index of Unit 2</vt:lpstr>
      <vt:lpstr>Discussion</vt:lpstr>
      <vt:lpstr>Impact of Diversity in an Ecosystem</vt:lpstr>
      <vt:lpstr>Shannon-Wiener Diversity Index</vt:lpstr>
      <vt:lpstr>Soil Nutrient Composition</vt:lpstr>
      <vt:lpstr>Seed Dispersal</vt:lpstr>
      <vt:lpstr>Past and Present Play a Role in Restoration</vt:lpstr>
      <vt:lpstr>Past and Present Play a Role in Restoration (cont’d)</vt:lpstr>
      <vt:lpstr>Recommendations to Improve Species Diversity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Surveying at the Mequon  Nature Preserve</dc:title>
  <dc:creator>Amy Jo</dc:creator>
  <cp:lastModifiedBy>Amy Jo</cp:lastModifiedBy>
  <cp:revision>64</cp:revision>
  <dcterms:created xsi:type="dcterms:W3CDTF">2013-11-08T00:56:50Z</dcterms:created>
  <dcterms:modified xsi:type="dcterms:W3CDTF">2014-04-25T23:17:38Z</dcterms:modified>
</cp:coreProperties>
</file>